
<file path=[Content_Types].xml><?xml version="1.0" encoding="utf-8"?>
<Types xmlns="http://schemas.openxmlformats.org/package/2006/content-types">
  <Default Extension="xml" ContentType="application/xml"/>
  <Default Extension="jpeg" ContentType="image/jpeg"/>
  <Default Extension="tiff" ContentType="image/tiff"/>
  <Default Extension="JP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256" r:id="rId2"/>
    <p:sldId id="384" r:id="rId3"/>
    <p:sldId id="276" r:id="rId4"/>
    <p:sldId id="279" r:id="rId5"/>
    <p:sldId id="282" r:id="rId6"/>
    <p:sldId id="283" r:id="rId7"/>
    <p:sldId id="284" r:id="rId8"/>
    <p:sldId id="330" r:id="rId9"/>
    <p:sldId id="331" r:id="rId10"/>
    <p:sldId id="332" r:id="rId11"/>
    <p:sldId id="334" r:id="rId12"/>
    <p:sldId id="303" r:id="rId13"/>
    <p:sldId id="290" r:id="rId14"/>
    <p:sldId id="291" r:id="rId15"/>
    <p:sldId id="359" r:id="rId16"/>
    <p:sldId id="360" r:id="rId17"/>
    <p:sldId id="361" r:id="rId18"/>
    <p:sldId id="385" r:id="rId19"/>
    <p:sldId id="295" r:id="rId20"/>
    <p:sldId id="382" r:id="rId21"/>
    <p:sldId id="472" r:id="rId22"/>
    <p:sldId id="473" r:id="rId23"/>
    <p:sldId id="474" r:id="rId24"/>
    <p:sldId id="396" r:id="rId25"/>
    <p:sldId id="475" r:id="rId26"/>
    <p:sldId id="447" r:id="rId27"/>
    <p:sldId id="394" r:id="rId28"/>
    <p:sldId id="448" r:id="rId29"/>
    <p:sldId id="449" r:id="rId30"/>
    <p:sldId id="327" r:id="rId31"/>
    <p:sldId id="315" r:id="rId32"/>
    <p:sldId id="390" r:id="rId33"/>
    <p:sldId id="443" r:id="rId34"/>
    <p:sldId id="444" r:id="rId35"/>
    <p:sldId id="399" r:id="rId36"/>
    <p:sldId id="471" r:id="rId37"/>
    <p:sldId id="429" r:id="rId38"/>
    <p:sldId id="401" r:id="rId39"/>
    <p:sldId id="402" r:id="rId40"/>
    <p:sldId id="450" r:id="rId41"/>
    <p:sldId id="476" r:id="rId42"/>
    <p:sldId id="483" r:id="rId43"/>
    <p:sldId id="403" r:id="rId44"/>
    <p:sldId id="477" r:id="rId45"/>
    <p:sldId id="478" r:id="rId46"/>
    <p:sldId id="479" r:id="rId47"/>
    <p:sldId id="481" r:id="rId48"/>
    <p:sldId id="482" r:id="rId49"/>
    <p:sldId id="467" r:id="rId50"/>
    <p:sldId id="468" r:id="rId51"/>
    <p:sldId id="469" r:id="rId52"/>
    <p:sldId id="465" r:id="rId53"/>
    <p:sldId id="460" r:id="rId54"/>
    <p:sldId id="464" r:id="rId55"/>
    <p:sldId id="466" r:id="rId56"/>
    <p:sldId id="438"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4DE1"/>
    <a:srgbClr val="4457FF"/>
    <a:srgbClr val="0067AC"/>
    <a:srgbClr val="708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p:scale>
          <a:sx n="75" d="100"/>
          <a:sy n="75" d="100"/>
        </p:scale>
        <p:origin x="-1712" y="-160"/>
      </p:cViewPr>
      <p:guideLst>
        <p:guide orient="horz" pos="2160"/>
        <p:guide pos="2880"/>
      </p:guideLst>
    </p:cSldViewPr>
  </p:slideViewPr>
  <p:notesTextViewPr>
    <p:cViewPr>
      <p:scale>
        <a:sx n="75" d="100"/>
        <a:sy n="7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D:\Iowa%20Climate\Tmax\DSMTmaxExtrem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Iowa%20Climate\Tmax\DSMTmaxExtrem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Iowa%20Climate\Tmax\DSMTmaxExtrem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Number of Days with</a:t>
            </a:r>
            <a:r>
              <a:rPr lang="en-US" sz="2000" baseline="0" dirty="0"/>
              <a:t> a Maximum Temperature Greater Than </a:t>
            </a:r>
            <a:endParaRPr lang="en-US" sz="2000" baseline="0" dirty="0" smtClean="0"/>
          </a:p>
          <a:p>
            <a:pPr>
              <a:defRPr/>
            </a:pPr>
            <a:r>
              <a:rPr lang="en-US" sz="2000" baseline="0" dirty="0" smtClean="0"/>
              <a:t>or </a:t>
            </a:r>
            <a:r>
              <a:rPr lang="en-US" sz="2000" baseline="0" dirty="0"/>
              <a:t>Equal to 100</a:t>
            </a:r>
            <a:r>
              <a:rPr lang="en-US" sz="2000" baseline="0" dirty="0">
                <a:latin typeface="Calibri"/>
              </a:rPr>
              <a:t>°</a:t>
            </a:r>
            <a:r>
              <a:rPr lang="en-US" sz="2000" b="1" i="0" u="none" strike="noStrike" baseline="0" dirty="0">
                <a:latin typeface="+mn-lt"/>
              </a:rPr>
              <a:t>F</a:t>
            </a:r>
            <a:endParaRPr lang="en-US" sz="2000" dirty="0"/>
          </a:p>
        </c:rich>
      </c:tx>
      <c:layout>
        <c:manualLayout>
          <c:xMode val="edge"/>
          <c:yMode val="edge"/>
          <c:x val="0.131058617672791"/>
          <c:y val="0.0197142722429158"/>
        </c:manualLayout>
      </c:layout>
      <c:overlay val="0"/>
    </c:title>
    <c:autoTitleDeleted val="0"/>
    <c:plotArea>
      <c:layout>
        <c:manualLayout>
          <c:layoutTarget val="inner"/>
          <c:xMode val="edge"/>
          <c:yMode val="edge"/>
          <c:x val="0.0785670480510325"/>
          <c:y val="0.189716153750001"/>
          <c:w val="0.887755438337199"/>
          <c:h val="0.676451789486907"/>
        </c:manualLayout>
      </c:layout>
      <c:lineChart>
        <c:grouping val="standard"/>
        <c:varyColors val="0"/>
        <c:ser>
          <c:idx val="0"/>
          <c:order val="0"/>
          <c:spPr>
            <a:ln>
              <a:solidFill>
                <a:schemeClr val="accent2">
                  <a:lumMod val="75000"/>
                </a:schemeClr>
              </a:solidFill>
            </a:ln>
          </c:spPr>
          <c:marker>
            <c:spPr>
              <a:solidFill>
                <a:schemeClr val="accent2">
                  <a:lumMod val="75000"/>
                </a:schemeClr>
              </a:solidFill>
              <a:ln>
                <a:solidFill>
                  <a:srgbClr val="C0504D">
                    <a:lumMod val="75000"/>
                  </a:srgbClr>
                </a:solidFill>
              </a:ln>
            </c:spPr>
          </c:marker>
          <c:trendline>
            <c:trendlineType val="linear"/>
            <c:dispRSqr val="0"/>
            <c:dispEq val="0"/>
          </c:trendline>
          <c:cat>
            <c:numRef>
              <c:f>'# Tmax &gt; 100'!$A$26:$A$68</c:f>
              <c:numCache>
                <c:formatCode>General</c:formatCode>
                <c:ptCount val="43"/>
                <c:pt idx="0">
                  <c:v>1970.0</c:v>
                </c:pt>
                <c:pt idx="1">
                  <c:v>1971.0</c:v>
                </c:pt>
                <c:pt idx="2">
                  <c:v>1972.0</c:v>
                </c:pt>
                <c:pt idx="3">
                  <c:v>1973.0</c:v>
                </c:pt>
                <c:pt idx="4">
                  <c:v>1974.0</c:v>
                </c:pt>
                <c:pt idx="5">
                  <c:v>1975.0</c:v>
                </c:pt>
                <c:pt idx="6">
                  <c:v>1976.0</c:v>
                </c:pt>
                <c:pt idx="7">
                  <c:v>1977.0</c:v>
                </c:pt>
                <c:pt idx="8">
                  <c:v>1978.0</c:v>
                </c:pt>
                <c:pt idx="9">
                  <c:v>1979.0</c:v>
                </c:pt>
                <c:pt idx="10">
                  <c:v>1980.0</c:v>
                </c:pt>
                <c:pt idx="11">
                  <c:v>1981.0</c:v>
                </c:pt>
                <c:pt idx="12">
                  <c:v>1982.0</c:v>
                </c:pt>
                <c:pt idx="13">
                  <c:v>1983.0</c:v>
                </c:pt>
                <c:pt idx="14">
                  <c:v>1984.0</c:v>
                </c:pt>
                <c:pt idx="15">
                  <c:v>1985.0</c:v>
                </c:pt>
                <c:pt idx="16">
                  <c:v>1986.0</c:v>
                </c:pt>
                <c:pt idx="17">
                  <c:v>1987.0</c:v>
                </c:pt>
                <c:pt idx="18">
                  <c:v>1988.0</c:v>
                </c:pt>
                <c:pt idx="19">
                  <c:v>1989.0</c:v>
                </c:pt>
                <c:pt idx="20">
                  <c:v>1990.0</c:v>
                </c:pt>
                <c:pt idx="21">
                  <c:v>1991.0</c:v>
                </c:pt>
                <c:pt idx="22">
                  <c:v>1992.0</c:v>
                </c:pt>
                <c:pt idx="23">
                  <c:v>1993.0</c:v>
                </c:pt>
                <c:pt idx="24">
                  <c:v>1994.0</c:v>
                </c:pt>
                <c:pt idx="25">
                  <c:v>1995.0</c:v>
                </c:pt>
                <c:pt idx="26">
                  <c:v>1996.0</c:v>
                </c:pt>
                <c:pt idx="27">
                  <c:v>1997.0</c:v>
                </c:pt>
                <c:pt idx="28">
                  <c:v>1998.0</c:v>
                </c:pt>
                <c:pt idx="29">
                  <c:v>1999.0</c:v>
                </c:pt>
                <c:pt idx="30">
                  <c:v>2000.0</c:v>
                </c:pt>
                <c:pt idx="31">
                  <c:v>2001.0</c:v>
                </c:pt>
                <c:pt idx="32">
                  <c:v>2002.0</c:v>
                </c:pt>
                <c:pt idx="33">
                  <c:v>2003.0</c:v>
                </c:pt>
                <c:pt idx="34">
                  <c:v>2004.0</c:v>
                </c:pt>
                <c:pt idx="35">
                  <c:v>2005.0</c:v>
                </c:pt>
                <c:pt idx="36">
                  <c:v>2006.0</c:v>
                </c:pt>
                <c:pt idx="37">
                  <c:v>2007.0</c:v>
                </c:pt>
                <c:pt idx="38">
                  <c:v>2008.0</c:v>
                </c:pt>
                <c:pt idx="39">
                  <c:v>2009.0</c:v>
                </c:pt>
                <c:pt idx="40">
                  <c:v>2010.0</c:v>
                </c:pt>
                <c:pt idx="41">
                  <c:v>2011.0</c:v>
                </c:pt>
                <c:pt idx="42">
                  <c:v>2012.0</c:v>
                </c:pt>
              </c:numCache>
            </c:numRef>
          </c:cat>
          <c:val>
            <c:numRef>
              <c:f>'# Tmax &gt; 100'!$B$26:$B$68</c:f>
              <c:numCache>
                <c:formatCode>General</c:formatCode>
                <c:ptCount val="43"/>
                <c:pt idx="0">
                  <c:v>0.0</c:v>
                </c:pt>
                <c:pt idx="1">
                  <c:v>0.0</c:v>
                </c:pt>
                <c:pt idx="2">
                  <c:v>0.0</c:v>
                </c:pt>
                <c:pt idx="3">
                  <c:v>0.0</c:v>
                </c:pt>
                <c:pt idx="4">
                  <c:v>7.0</c:v>
                </c:pt>
                <c:pt idx="5">
                  <c:v>0.0</c:v>
                </c:pt>
                <c:pt idx="6">
                  <c:v>0.0</c:v>
                </c:pt>
                <c:pt idx="7">
                  <c:v>8.0</c:v>
                </c:pt>
                <c:pt idx="8">
                  <c:v>0.0</c:v>
                </c:pt>
                <c:pt idx="9">
                  <c:v>0.0</c:v>
                </c:pt>
                <c:pt idx="10">
                  <c:v>2.0</c:v>
                </c:pt>
                <c:pt idx="11">
                  <c:v>0.0</c:v>
                </c:pt>
                <c:pt idx="12">
                  <c:v>0.0</c:v>
                </c:pt>
                <c:pt idx="13">
                  <c:v>13.0</c:v>
                </c:pt>
                <c:pt idx="14">
                  <c:v>2.0</c:v>
                </c:pt>
                <c:pt idx="15">
                  <c:v>1.0</c:v>
                </c:pt>
                <c:pt idx="16">
                  <c:v>0.0</c:v>
                </c:pt>
                <c:pt idx="17">
                  <c:v>2.0</c:v>
                </c:pt>
                <c:pt idx="18">
                  <c:v>10.0</c:v>
                </c:pt>
                <c:pt idx="19">
                  <c:v>0.0</c:v>
                </c:pt>
                <c:pt idx="20">
                  <c:v>0.0</c:v>
                </c:pt>
                <c:pt idx="21">
                  <c:v>0.0</c:v>
                </c:pt>
                <c:pt idx="22">
                  <c:v>0.0</c:v>
                </c:pt>
                <c:pt idx="23">
                  <c:v>0.0</c:v>
                </c:pt>
                <c:pt idx="24">
                  <c:v>0.0</c:v>
                </c:pt>
                <c:pt idx="25">
                  <c:v>2.0</c:v>
                </c:pt>
                <c:pt idx="26">
                  <c:v>0.0</c:v>
                </c:pt>
                <c:pt idx="27">
                  <c:v>0.0</c:v>
                </c:pt>
                <c:pt idx="28">
                  <c:v>0.0</c:v>
                </c:pt>
                <c:pt idx="29">
                  <c:v>1.0</c:v>
                </c:pt>
                <c:pt idx="30">
                  <c:v>0.0</c:v>
                </c:pt>
                <c:pt idx="31">
                  <c:v>0.0</c:v>
                </c:pt>
                <c:pt idx="32">
                  <c:v>0.0</c:v>
                </c:pt>
                <c:pt idx="33">
                  <c:v>2.0</c:v>
                </c:pt>
                <c:pt idx="34">
                  <c:v>0.0</c:v>
                </c:pt>
                <c:pt idx="35">
                  <c:v>0.0</c:v>
                </c:pt>
                <c:pt idx="36">
                  <c:v>1.0</c:v>
                </c:pt>
                <c:pt idx="37">
                  <c:v>0.0</c:v>
                </c:pt>
                <c:pt idx="38">
                  <c:v>0.0</c:v>
                </c:pt>
                <c:pt idx="39">
                  <c:v>0.0</c:v>
                </c:pt>
                <c:pt idx="40">
                  <c:v>0.0</c:v>
                </c:pt>
                <c:pt idx="41">
                  <c:v>0.0</c:v>
                </c:pt>
                <c:pt idx="42">
                  <c:v>11.0</c:v>
                </c:pt>
              </c:numCache>
            </c:numRef>
          </c:val>
          <c:smooth val="0"/>
        </c:ser>
        <c:dLbls>
          <c:showLegendKey val="0"/>
          <c:showVal val="0"/>
          <c:showCatName val="0"/>
          <c:showSerName val="0"/>
          <c:showPercent val="0"/>
          <c:showBubbleSize val="0"/>
        </c:dLbls>
        <c:marker val="1"/>
        <c:smooth val="0"/>
        <c:axId val="795117064"/>
        <c:axId val="795082232"/>
      </c:lineChart>
      <c:catAx>
        <c:axId val="795117064"/>
        <c:scaling>
          <c:orientation val="minMax"/>
        </c:scaling>
        <c:delete val="0"/>
        <c:axPos val="b"/>
        <c:title>
          <c:tx>
            <c:rich>
              <a:bodyPr/>
              <a:lstStyle/>
              <a:p>
                <a:pPr>
                  <a:defRPr sz="1400"/>
                </a:pPr>
                <a:r>
                  <a:rPr lang="en-US" sz="1400"/>
                  <a:t>Year</a:t>
                </a:r>
              </a:p>
            </c:rich>
          </c:tx>
          <c:layout/>
          <c:overlay val="0"/>
        </c:title>
        <c:numFmt formatCode="General" sourceLinked="1"/>
        <c:majorTickMark val="out"/>
        <c:minorTickMark val="none"/>
        <c:tickLblPos val="nextTo"/>
        <c:txPr>
          <a:bodyPr/>
          <a:lstStyle/>
          <a:p>
            <a:pPr>
              <a:defRPr sz="1400"/>
            </a:pPr>
            <a:endParaRPr lang="en-US"/>
          </a:p>
        </c:txPr>
        <c:crossAx val="795082232"/>
        <c:crosses val="autoZero"/>
        <c:auto val="1"/>
        <c:lblAlgn val="ctr"/>
        <c:lblOffset val="100"/>
        <c:tickLblSkip val="5"/>
        <c:tickMarkSkip val="5"/>
        <c:noMultiLvlLbl val="0"/>
      </c:catAx>
      <c:valAx>
        <c:axId val="795082232"/>
        <c:scaling>
          <c:orientation val="minMax"/>
        </c:scaling>
        <c:delete val="0"/>
        <c:axPos val="l"/>
        <c:majorGridlines/>
        <c:title>
          <c:tx>
            <c:rich>
              <a:bodyPr rot="-5400000" vert="horz"/>
              <a:lstStyle/>
              <a:p>
                <a:pPr>
                  <a:defRPr sz="1400"/>
                </a:pPr>
                <a:r>
                  <a:rPr lang="en-US" sz="1400"/>
                  <a:t>Number of Days</a:t>
                </a:r>
              </a:p>
            </c:rich>
          </c:tx>
          <c:layout/>
          <c:overlay val="0"/>
        </c:title>
        <c:numFmt formatCode="General" sourceLinked="1"/>
        <c:majorTickMark val="out"/>
        <c:minorTickMark val="none"/>
        <c:tickLblPos val="nextTo"/>
        <c:txPr>
          <a:bodyPr/>
          <a:lstStyle/>
          <a:p>
            <a:pPr>
              <a:defRPr sz="1400"/>
            </a:pPr>
            <a:endParaRPr lang="en-US"/>
          </a:p>
        </c:txPr>
        <c:crossAx val="795117064"/>
        <c:crosses val="autoZero"/>
        <c:crossBetween val="between"/>
      </c:valAx>
      <c:spPr>
        <a:gradFill>
          <a:gsLst>
            <a:gs pos="0">
              <a:srgbClr val="FACDA8"/>
            </a:gs>
            <a:gs pos="100000">
              <a:srgbClr val="EC7C4A"/>
            </a:gs>
          </a:gsLst>
          <a:lin ang="5400000" scaled="0"/>
        </a:gradFill>
      </c:spPr>
    </c:plotArea>
    <c:plotVisOnly val="1"/>
    <c:dispBlanksAs val="gap"/>
    <c:showDLblsOverMax val="0"/>
  </c:chart>
  <c:spPr>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Number of Days with</a:t>
            </a:r>
            <a:r>
              <a:rPr lang="en-US" sz="2000" baseline="0" dirty="0"/>
              <a:t> a Maximum Temperature Greater Than </a:t>
            </a:r>
            <a:endParaRPr lang="en-US" sz="2000" baseline="0" dirty="0" smtClean="0"/>
          </a:p>
          <a:p>
            <a:pPr>
              <a:defRPr/>
            </a:pPr>
            <a:r>
              <a:rPr lang="en-US" sz="2000" baseline="0" dirty="0" smtClean="0"/>
              <a:t>or </a:t>
            </a:r>
            <a:r>
              <a:rPr lang="en-US" sz="2000" baseline="0" dirty="0"/>
              <a:t>Equal to 100</a:t>
            </a:r>
            <a:r>
              <a:rPr lang="en-US" sz="2000" baseline="0" dirty="0">
                <a:latin typeface="Calibri"/>
              </a:rPr>
              <a:t>°</a:t>
            </a:r>
            <a:r>
              <a:rPr lang="en-US" sz="2000" b="1" i="0" u="none" strike="noStrike" baseline="0" dirty="0">
                <a:latin typeface="+mn-lt"/>
              </a:rPr>
              <a:t>F</a:t>
            </a:r>
            <a:endParaRPr lang="en-US" sz="2000" dirty="0"/>
          </a:p>
        </c:rich>
      </c:tx>
      <c:layout>
        <c:manualLayout>
          <c:xMode val="edge"/>
          <c:yMode val="edge"/>
          <c:x val="0.131058617672791"/>
          <c:y val="0.0197142722429158"/>
        </c:manualLayout>
      </c:layout>
      <c:overlay val="0"/>
    </c:title>
    <c:autoTitleDeleted val="0"/>
    <c:plotArea>
      <c:layout>
        <c:manualLayout>
          <c:layoutTarget val="inner"/>
          <c:xMode val="edge"/>
          <c:yMode val="edge"/>
          <c:x val="0.0785670480510325"/>
          <c:y val="0.189716153750001"/>
          <c:w val="0.887755438337199"/>
          <c:h val="0.676451789486907"/>
        </c:manualLayout>
      </c:layout>
      <c:lineChart>
        <c:grouping val="standard"/>
        <c:varyColors val="0"/>
        <c:ser>
          <c:idx val="0"/>
          <c:order val="0"/>
          <c:spPr>
            <a:ln>
              <a:solidFill>
                <a:schemeClr val="accent2">
                  <a:lumMod val="75000"/>
                </a:schemeClr>
              </a:solidFill>
            </a:ln>
          </c:spPr>
          <c:marker>
            <c:spPr>
              <a:solidFill>
                <a:schemeClr val="accent2">
                  <a:lumMod val="75000"/>
                </a:schemeClr>
              </a:solidFill>
              <a:ln>
                <a:solidFill>
                  <a:srgbClr val="C0504D">
                    <a:lumMod val="75000"/>
                  </a:srgbClr>
                </a:solidFill>
              </a:ln>
            </c:spPr>
          </c:marker>
          <c:trendline>
            <c:trendlineType val="linear"/>
            <c:dispRSqr val="0"/>
            <c:dispEq val="0"/>
          </c:trendline>
          <c:cat>
            <c:numRef>
              <c:f>'# Tmax &gt; 100'!$A$26:$A$68</c:f>
              <c:numCache>
                <c:formatCode>General</c:formatCode>
                <c:ptCount val="43"/>
                <c:pt idx="0">
                  <c:v>1970.0</c:v>
                </c:pt>
                <c:pt idx="1">
                  <c:v>1971.0</c:v>
                </c:pt>
                <c:pt idx="2">
                  <c:v>1972.0</c:v>
                </c:pt>
                <c:pt idx="3">
                  <c:v>1973.0</c:v>
                </c:pt>
                <c:pt idx="4">
                  <c:v>1974.0</c:v>
                </c:pt>
                <c:pt idx="5">
                  <c:v>1975.0</c:v>
                </c:pt>
                <c:pt idx="6">
                  <c:v>1976.0</c:v>
                </c:pt>
                <c:pt idx="7">
                  <c:v>1977.0</c:v>
                </c:pt>
                <c:pt idx="8">
                  <c:v>1978.0</c:v>
                </c:pt>
                <c:pt idx="9">
                  <c:v>1979.0</c:v>
                </c:pt>
                <c:pt idx="10">
                  <c:v>1980.0</c:v>
                </c:pt>
                <c:pt idx="11">
                  <c:v>1981.0</c:v>
                </c:pt>
                <c:pt idx="12">
                  <c:v>1982.0</c:v>
                </c:pt>
                <c:pt idx="13">
                  <c:v>1983.0</c:v>
                </c:pt>
                <c:pt idx="14">
                  <c:v>1984.0</c:v>
                </c:pt>
                <c:pt idx="15">
                  <c:v>1985.0</c:v>
                </c:pt>
                <c:pt idx="16">
                  <c:v>1986.0</c:v>
                </c:pt>
                <c:pt idx="17">
                  <c:v>1987.0</c:v>
                </c:pt>
                <c:pt idx="18">
                  <c:v>1988.0</c:v>
                </c:pt>
                <c:pt idx="19">
                  <c:v>1989.0</c:v>
                </c:pt>
                <c:pt idx="20">
                  <c:v>1990.0</c:v>
                </c:pt>
                <c:pt idx="21">
                  <c:v>1991.0</c:v>
                </c:pt>
                <c:pt idx="22">
                  <c:v>1992.0</c:v>
                </c:pt>
                <c:pt idx="23">
                  <c:v>1993.0</c:v>
                </c:pt>
                <c:pt idx="24">
                  <c:v>1994.0</c:v>
                </c:pt>
                <c:pt idx="25">
                  <c:v>1995.0</c:v>
                </c:pt>
                <c:pt idx="26">
                  <c:v>1996.0</c:v>
                </c:pt>
                <c:pt idx="27">
                  <c:v>1997.0</c:v>
                </c:pt>
                <c:pt idx="28">
                  <c:v>1998.0</c:v>
                </c:pt>
                <c:pt idx="29">
                  <c:v>1999.0</c:v>
                </c:pt>
                <c:pt idx="30">
                  <c:v>2000.0</c:v>
                </c:pt>
                <c:pt idx="31">
                  <c:v>2001.0</c:v>
                </c:pt>
                <c:pt idx="32">
                  <c:v>2002.0</c:v>
                </c:pt>
                <c:pt idx="33">
                  <c:v>2003.0</c:v>
                </c:pt>
                <c:pt idx="34">
                  <c:v>2004.0</c:v>
                </c:pt>
                <c:pt idx="35">
                  <c:v>2005.0</c:v>
                </c:pt>
                <c:pt idx="36">
                  <c:v>2006.0</c:v>
                </c:pt>
                <c:pt idx="37">
                  <c:v>2007.0</c:v>
                </c:pt>
                <c:pt idx="38">
                  <c:v>2008.0</c:v>
                </c:pt>
                <c:pt idx="39">
                  <c:v>2009.0</c:v>
                </c:pt>
                <c:pt idx="40">
                  <c:v>2010.0</c:v>
                </c:pt>
                <c:pt idx="41">
                  <c:v>2011.0</c:v>
                </c:pt>
                <c:pt idx="42">
                  <c:v>2012.0</c:v>
                </c:pt>
              </c:numCache>
            </c:numRef>
          </c:cat>
          <c:val>
            <c:numRef>
              <c:f>'# Tmax &gt; 100'!$B$26:$B$68</c:f>
              <c:numCache>
                <c:formatCode>General</c:formatCode>
                <c:ptCount val="43"/>
                <c:pt idx="0">
                  <c:v>0.0</c:v>
                </c:pt>
                <c:pt idx="1">
                  <c:v>0.0</c:v>
                </c:pt>
                <c:pt idx="2">
                  <c:v>0.0</c:v>
                </c:pt>
                <c:pt idx="3">
                  <c:v>0.0</c:v>
                </c:pt>
                <c:pt idx="4">
                  <c:v>7.0</c:v>
                </c:pt>
                <c:pt idx="5">
                  <c:v>0.0</c:v>
                </c:pt>
                <c:pt idx="6">
                  <c:v>0.0</c:v>
                </c:pt>
                <c:pt idx="7">
                  <c:v>8.0</c:v>
                </c:pt>
                <c:pt idx="8">
                  <c:v>0.0</c:v>
                </c:pt>
                <c:pt idx="9">
                  <c:v>0.0</c:v>
                </c:pt>
                <c:pt idx="10">
                  <c:v>2.0</c:v>
                </c:pt>
                <c:pt idx="11">
                  <c:v>0.0</c:v>
                </c:pt>
                <c:pt idx="12">
                  <c:v>0.0</c:v>
                </c:pt>
                <c:pt idx="13">
                  <c:v>13.0</c:v>
                </c:pt>
                <c:pt idx="14">
                  <c:v>2.0</c:v>
                </c:pt>
                <c:pt idx="15">
                  <c:v>1.0</c:v>
                </c:pt>
                <c:pt idx="16">
                  <c:v>0.0</c:v>
                </c:pt>
                <c:pt idx="17">
                  <c:v>2.0</c:v>
                </c:pt>
                <c:pt idx="18">
                  <c:v>10.0</c:v>
                </c:pt>
                <c:pt idx="19">
                  <c:v>0.0</c:v>
                </c:pt>
                <c:pt idx="20">
                  <c:v>0.0</c:v>
                </c:pt>
                <c:pt idx="21">
                  <c:v>0.0</c:v>
                </c:pt>
                <c:pt idx="22">
                  <c:v>0.0</c:v>
                </c:pt>
                <c:pt idx="23">
                  <c:v>0.0</c:v>
                </c:pt>
                <c:pt idx="24">
                  <c:v>0.0</c:v>
                </c:pt>
                <c:pt idx="25">
                  <c:v>2.0</c:v>
                </c:pt>
                <c:pt idx="26">
                  <c:v>0.0</c:v>
                </c:pt>
                <c:pt idx="27">
                  <c:v>0.0</c:v>
                </c:pt>
                <c:pt idx="28">
                  <c:v>0.0</c:v>
                </c:pt>
                <c:pt idx="29">
                  <c:v>1.0</c:v>
                </c:pt>
                <c:pt idx="30">
                  <c:v>0.0</c:v>
                </c:pt>
                <c:pt idx="31">
                  <c:v>0.0</c:v>
                </c:pt>
                <c:pt idx="32">
                  <c:v>0.0</c:v>
                </c:pt>
                <c:pt idx="33">
                  <c:v>2.0</c:v>
                </c:pt>
                <c:pt idx="34">
                  <c:v>0.0</c:v>
                </c:pt>
                <c:pt idx="35">
                  <c:v>0.0</c:v>
                </c:pt>
                <c:pt idx="36">
                  <c:v>1.0</c:v>
                </c:pt>
                <c:pt idx="37">
                  <c:v>0.0</c:v>
                </c:pt>
                <c:pt idx="38">
                  <c:v>0.0</c:v>
                </c:pt>
                <c:pt idx="39">
                  <c:v>0.0</c:v>
                </c:pt>
                <c:pt idx="40">
                  <c:v>0.0</c:v>
                </c:pt>
                <c:pt idx="41">
                  <c:v>0.0</c:v>
                </c:pt>
                <c:pt idx="42">
                  <c:v>11.0</c:v>
                </c:pt>
              </c:numCache>
            </c:numRef>
          </c:val>
          <c:smooth val="0"/>
        </c:ser>
        <c:dLbls>
          <c:showLegendKey val="0"/>
          <c:showVal val="0"/>
          <c:showCatName val="0"/>
          <c:showSerName val="0"/>
          <c:showPercent val="0"/>
          <c:showBubbleSize val="0"/>
        </c:dLbls>
        <c:marker val="1"/>
        <c:smooth val="0"/>
        <c:axId val="767356792"/>
        <c:axId val="767185880"/>
      </c:lineChart>
      <c:catAx>
        <c:axId val="767356792"/>
        <c:scaling>
          <c:orientation val="minMax"/>
        </c:scaling>
        <c:delete val="0"/>
        <c:axPos val="b"/>
        <c:title>
          <c:tx>
            <c:rich>
              <a:bodyPr/>
              <a:lstStyle/>
              <a:p>
                <a:pPr>
                  <a:defRPr sz="1400"/>
                </a:pPr>
                <a:r>
                  <a:rPr lang="en-US" sz="1400"/>
                  <a:t>Year</a:t>
                </a:r>
              </a:p>
            </c:rich>
          </c:tx>
          <c:layout/>
          <c:overlay val="0"/>
        </c:title>
        <c:numFmt formatCode="General" sourceLinked="1"/>
        <c:majorTickMark val="out"/>
        <c:minorTickMark val="none"/>
        <c:tickLblPos val="nextTo"/>
        <c:txPr>
          <a:bodyPr/>
          <a:lstStyle/>
          <a:p>
            <a:pPr>
              <a:defRPr sz="1400"/>
            </a:pPr>
            <a:endParaRPr lang="en-US"/>
          </a:p>
        </c:txPr>
        <c:crossAx val="767185880"/>
        <c:crosses val="autoZero"/>
        <c:auto val="1"/>
        <c:lblAlgn val="ctr"/>
        <c:lblOffset val="100"/>
        <c:tickLblSkip val="5"/>
        <c:tickMarkSkip val="5"/>
        <c:noMultiLvlLbl val="0"/>
      </c:catAx>
      <c:valAx>
        <c:axId val="767185880"/>
        <c:scaling>
          <c:orientation val="minMax"/>
        </c:scaling>
        <c:delete val="0"/>
        <c:axPos val="l"/>
        <c:majorGridlines/>
        <c:title>
          <c:tx>
            <c:rich>
              <a:bodyPr rot="-5400000" vert="horz"/>
              <a:lstStyle/>
              <a:p>
                <a:pPr>
                  <a:defRPr sz="1400"/>
                </a:pPr>
                <a:r>
                  <a:rPr lang="en-US" sz="1400"/>
                  <a:t>Number of Days</a:t>
                </a:r>
              </a:p>
            </c:rich>
          </c:tx>
          <c:layout/>
          <c:overlay val="0"/>
        </c:title>
        <c:numFmt formatCode="General" sourceLinked="1"/>
        <c:majorTickMark val="out"/>
        <c:minorTickMark val="none"/>
        <c:tickLblPos val="nextTo"/>
        <c:txPr>
          <a:bodyPr/>
          <a:lstStyle/>
          <a:p>
            <a:pPr>
              <a:defRPr sz="1400"/>
            </a:pPr>
            <a:endParaRPr lang="en-US"/>
          </a:p>
        </c:txPr>
        <c:crossAx val="767356792"/>
        <c:crosses val="autoZero"/>
        <c:crossBetween val="between"/>
      </c:valAx>
      <c:spPr>
        <a:gradFill>
          <a:gsLst>
            <a:gs pos="0">
              <a:srgbClr val="FACDA8"/>
            </a:gs>
            <a:gs pos="100000">
              <a:srgbClr val="EC7C4A"/>
            </a:gs>
          </a:gsLst>
          <a:lin ang="5400000" scaled="0"/>
        </a:gradFill>
      </c:spPr>
    </c:plotArea>
    <c:plotVisOnly val="1"/>
    <c:dispBlanksAs val="gap"/>
    <c:showDLblsOverMax val="0"/>
  </c:chart>
  <c:spPr>
    <a:ln>
      <a:solidFill>
        <a:schemeClr val="tx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Number of Days with</a:t>
            </a:r>
            <a:r>
              <a:rPr lang="en-US" sz="2000" baseline="0" dirty="0"/>
              <a:t> a Maximum Temperature Greater Than </a:t>
            </a:r>
            <a:endParaRPr lang="en-US" sz="2000" baseline="0" dirty="0" smtClean="0"/>
          </a:p>
          <a:p>
            <a:pPr>
              <a:defRPr/>
            </a:pPr>
            <a:r>
              <a:rPr lang="en-US" sz="2000" baseline="0" dirty="0" smtClean="0"/>
              <a:t>or </a:t>
            </a:r>
            <a:r>
              <a:rPr lang="en-US" sz="2000" baseline="0" dirty="0"/>
              <a:t>Equal to 100</a:t>
            </a:r>
            <a:r>
              <a:rPr lang="en-US" sz="2000" baseline="0" dirty="0">
                <a:latin typeface="Calibri"/>
              </a:rPr>
              <a:t>°</a:t>
            </a:r>
            <a:r>
              <a:rPr lang="en-US" sz="2000" b="1" i="0" u="none" strike="noStrike" baseline="0" dirty="0">
                <a:latin typeface="+mn-lt"/>
              </a:rPr>
              <a:t>F</a:t>
            </a:r>
            <a:endParaRPr lang="en-US" sz="2000" dirty="0"/>
          </a:p>
        </c:rich>
      </c:tx>
      <c:layout>
        <c:manualLayout>
          <c:xMode val="edge"/>
          <c:yMode val="edge"/>
          <c:x val="0.131058617672791"/>
          <c:y val="0.0197142722429158"/>
        </c:manualLayout>
      </c:layout>
      <c:overlay val="0"/>
    </c:title>
    <c:autoTitleDeleted val="0"/>
    <c:plotArea>
      <c:layout>
        <c:manualLayout>
          <c:layoutTarget val="inner"/>
          <c:xMode val="edge"/>
          <c:yMode val="edge"/>
          <c:x val="0.0785670480510325"/>
          <c:y val="0.189716153750001"/>
          <c:w val="0.887755438337199"/>
          <c:h val="0.676451789486907"/>
        </c:manualLayout>
      </c:layout>
      <c:lineChart>
        <c:grouping val="standard"/>
        <c:varyColors val="0"/>
        <c:ser>
          <c:idx val="0"/>
          <c:order val="0"/>
          <c:spPr>
            <a:ln>
              <a:solidFill>
                <a:schemeClr val="accent2">
                  <a:lumMod val="75000"/>
                </a:schemeClr>
              </a:solidFill>
            </a:ln>
          </c:spPr>
          <c:marker>
            <c:spPr>
              <a:solidFill>
                <a:schemeClr val="accent2">
                  <a:lumMod val="75000"/>
                </a:schemeClr>
              </a:solidFill>
              <a:ln>
                <a:solidFill>
                  <a:srgbClr val="C0504D">
                    <a:lumMod val="75000"/>
                  </a:srgbClr>
                </a:solidFill>
              </a:ln>
            </c:spPr>
          </c:marker>
          <c:trendline>
            <c:trendlineType val="linear"/>
            <c:dispRSqr val="0"/>
            <c:dispEq val="0"/>
          </c:trendline>
          <c:cat>
            <c:numRef>
              <c:f>'# Tmax &gt; 100'!$A$26:$A$68</c:f>
              <c:numCache>
                <c:formatCode>General</c:formatCode>
                <c:ptCount val="43"/>
                <c:pt idx="0">
                  <c:v>1970.0</c:v>
                </c:pt>
                <c:pt idx="1">
                  <c:v>1971.0</c:v>
                </c:pt>
                <c:pt idx="2">
                  <c:v>1972.0</c:v>
                </c:pt>
                <c:pt idx="3">
                  <c:v>1973.0</c:v>
                </c:pt>
                <c:pt idx="4">
                  <c:v>1974.0</c:v>
                </c:pt>
                <c:pt idx="5">
                  <c:v>1975.0</c:v>
                </c:pt>
                <c:pt idx="6">
                  <c:v>1976.0</c:v>
                </c:pt>
                <c:pt idx="7">
                  <c:v>1977.0</c:v>
                </c:pt>
                <c:pt idx="8">
                  <c:v>1978.0</c:v>
                </c:pt>
                <c:pt idx="9">
                  <c:v>1979.0</c:v>
                </c:pt>
                <c:pt idx="10">
                  <c:v>1980.0</c:v>
                </c:pt>
                <c:pt idx="11">
                  <c:v>1981.0</c:v>
                </c:pt>
                <c:pt idx="12">
                  <c:v>1982.0</c:v>
                </c:pt>
                <c:pt idx="13">
                  <c:v>1983.0</c:v>
                </c:pt>
                <c:pt idx="14">
                  <c:v>1984.0</c:v>
                </c:pt>
                <c:pt idx="15">
                  <c:v>1985.0</c:v>
                </c:pt>
                <c:pt idx="16">
                  <c:v>1986.0</c:v>
                </c:pt>
                <c:pt idx="17">
                  <c:v>1987.0</c:v>
                </c:pt>
                <c:pt idx="18">
                  <c:v>1988.0</c:v>
                </c:pt>
                <c:pt idx="19">
                  <c:v>1989.0</c:v>
                </c:pt>
                <c:pt idx="20">
                  <c:v>1990.0</c:v>
                </c:pt>
                <c:pt idx="21">
                  <c:v>1991.0</c:v>
                </c:pt>
                <c:pt idx="22">
                  <c:v>1992.0</c:v>
                </c:pt>
                <c:pt idx="23">
                  <c:v>1993.0</c:v>
                </c:pt>
                <c:pt idx="24">
                  <c:v>1994.0</c:v>
                </c:pt>
                <c:pt idx="25">
                  <c:v>1995.0</c:v>
                </c:pt>
                <c:pt idx="26">
                  <c:v>1996.0</c:v>
                </c:pt>
                <c:pt idx="27">
                  <c:v>1997.0</c:v>
                </c:pt>
                <c:pt idx="28">
                  <c:v>1998.0</c:v>
                </c:pt>
                <c:pt idx="29">
                  <c:v>1999.0</c:v>
                </c:pt>
                <c:pt idx="30">
                  <c:v>2000.0</c:v>
                </c:pt>
                <c:pt idx="31">
                  <c:v>2001.0</c:v>
                </c:pt>
                <c:pt idx="32">
                  <c:v>2002.0</c:v>
                </c:pt>
                <c:pt idx="33">
                  <c:v>2003.0</c:v>
                </c:pt>
                <c:pt idx="34">
                  <c:v>2004.0</c:v>
                </c:pt>
                <c:pt idx="35">
                  <c:v>2005.0</c:v>
                </c:pt>
                <c:pt idx="36">
                  <c:v>2006.0</c:v>
                </c:pt>
                <c:pt idx="37">
                  <c:v>2007.0</c:v>
                </c:pt>
                <c:pt idx="38">
                  <c:v>2008.0</c:v>
                </c:pt>
                <c:pt idx="39">
                  <c:v>2009.0</c:v>
                </c:pt>
                <c:pt idx="40">
                  <c:v>2010.0</c:v>
                </c:pt>
                <c:pt idx="41">
                  <c:v>2011.0</c:v>
                </c:pt>
                <c:pt idx="42">
                  <c:v>2012.0</c:v>
                </c:pt>
              </c:numCache>
            </c:numRef>
          </c:cat>
          <c:val>
            <c:numRef>
              <c:f>'# Tmax &gt; 100'!$B$26:$B$68</c:f>
              <c:numCache>
                <c:formatCode>General</c:formatCode>
                <c:ptCount val="43"/>
                <c:pt idx="0">
                  <c:v>0.0</c:v>
                </c:pt>
                <c:pt idx="1">
                  <c:v>0.0</c:v>
                </c:pt>
                <c:pt idx="2">
                  <c:v>0.0</c:v>
                </c:pt>
                <c:pt idx="3">
                  <c:v>0.0</c:v>
                </c:pt>
                <c:pt idx="4">
                  <c:v>7.0</c:v>
                </c:pt>
                <c:pt idx="5">
                  <c:v>0.0</c:v>
                </c:pt>
                <c:pt idx="6">
                  <c:v>0.0</c:v>
                </c:pt>
                <c:pt idx="7">
                  <c:v>8.0</c:v>
                </c:pt>
                <c:pt idx="8">
                  <c:v>0.0</c:v>
                </c:pt>
                <c:pt idx="9">
                  <c:v>0.0</c:v>
                </c:pt>
                <c:pt idx="10">
                  <c:v>2.0</c:v>
                </c:pt>
                <c:pt idx="11">
                  <c:v>0.0</c:v>
                </c:pt>
                <c:pt idx="12">
                  <c:v>0.0</c:v>
                </c:pt>
                <c:pt idx="13">
                  <c:v>13.0</c:v>
                </c:pt>
                <c:pt idx="14">
                  <c:v>2.0</c:v>
                </c:pt>
                <c:pt idx="15">
                  <c:v>1.0</c:v>
                </c:pt>
                <c:pt idx="16">
                  <c:v>0.0</c:v>
                </c:pt>
                <c:pt idx="17">
                  <c:v>2.0</c:v>
                </c:pt>
                <c:pt idx="18">
                  <c:v>10.0</c:v>
                </c:pt>
                <c:pt idx="19">
                  <c:v>0.0</c:v>
                </c:pt>
                <c:pt idx="20">
                  <c:v>0.0</c:v>
                </c:pt>
                <c:pt idx="21">
                  <c:v>0.0</c:v>
                </c:pt>
                <c:pt idx="22">
                  <c:v>0.0</c:v>
                </c:pt>
                <c:pt idx="23">
                  <c:v>0.0</c:v>
                </c:pt>
                <c:pt idx="24">
                  <c:v>0.0</c:v>
                </c:pt>
                <c:pt idx="25">
                  <c:v>2.0</c:v>
                </c:pt>
                <c:pt idx="26">
                  <c:v>0.0</c:v>
                </c:pt>
                <c:pt idx="27">
                  <c:v>0.0</c:v>
                </c:pt>
                <c:pt idx="28">
                  <c:v>0.0</c:v>
                </c:pt>
                <c:pt idx="29">
                  <c:v>1.0</c:v>
                </c:pt>
                <c:pt idx="30">
                  <c:v>0.0</c:v>
                </c:pt>
                <c:pt idx="31">
                  <c:v>0.0</c:v>
                </c:pt>
                <c:pt idx="32">
                  <c:v>0.0</c:v>
                </c:pt>
                <c:pt idx="33">
                  <c:v>2.0</c:v>
                </c:pt>
                <c:pt idx="34">
                  <c:v>0.0</c:v>
                </c:pt>
                <c:pt idx="35">
                  <c:v>0.0</c:v>
                </c:pt>
                <c:pt idx="36">
                  <c:v>1.0</c:v>
                </c:pt>
                <c:pt idx="37">
                  <c:v>0.0</c:v>
                </c:pt>
                <c:pt idx="38">
                  <c:v>0.0</c:v>
                </c:pt>
                <c:pt idx="39">
                  <c:v>0.0</c:v>
                </c:pt>
                <c:pt idx="40">
                  <c:v>0.0</c:v>
                </c:pt>
                <c:pt idx="41">
                  <c:v>0.0</c:v>
                </c:pt>
                <c:pt idx="42">
                  <c:v>11.0</c:v>
                </c:pt>
              </c:numCache>
            </c:numRef>
          </c:val>
          <c:smooth val="0"/>
        </c:ser>
        <c:dLbls>
          <c:showLegendKey val="0"/>
          <c:showVal val="0"/>
          <c:showCatName val="0"/>
          <c:showSerName val="0"/>
          <c:showPercent val="0"/>
          <c:showBubbleSize val="0"/>
        </c:dLbls>
        <c:marker val="1"/>
        <c:smooth val="0"/>
        <c:axId val="707487032"/>
        <c:axId val="767110488"/>
      </c:lineChart>
      <c:catAx>
        <c:axId val="707487032"/>
        <c:scaling>
          <c:orientation val="minMax"/>
        </c:scaling>
        <c:delete val="0"/>
        <c:axPos val="b"/>
        <c:title>
          <c:tx>
            <c:rich>
              <a:bodyPr/>
              <a:lstStyle/>
              <a:p>
                <a:pPr>
                  <a:defRPr sz="1400"/>
                </a:pPr>
                <a:r>
                  <a:rPr lang="en-US" sz="1400"/>
                  <a:t>Year</a:t>
                </a:r>
              </a:p>
            </c:rich>
          </c:tx>
          <c:layout/>
          <c:overlay val="0"/>
        </c:title>
        <c:numFmt formatCode="General" sourceLinked="1"/>
        <c:majorTickMark val="out"/>
        <c:minorTickMark val="none"/>
        <c:tickLblPos val="nextTo"/>
        <c:txPr>
          <a:bodyPr/>
          <a:lstStyle/>
          <a:p>
            <a:pPr>
              <a:defRPr sz="1400"/>
            </a:pPr>
            <a:endParaRPr lang="en-US"/>
          </a:p>
        </c:txPr>
        <c:crossAx val="767110488"/>
        <c:crosses val="autoZero"/>
        <c:auto val="1"/>
        <c:lblAlgn val="ctr"/>
        <c:lblOffset val="100"/>
        <c:tickLblSkip val="5"/>
        <c:tickMarkSkip val="5"/>
        <c:noMultiLvlLbl val="0"/>
      </c:catAx>
      <c:valAx>
        <c:axId val="767110488"/>
        <c:scaling>
          <c:orientation val="minMax"/>
        </c:scaling>
        <c:delete val="0"/>
        <c:axPos val="l"/>
        <c:majorGridlines/>
        <c:title>
          <c:tx>
            <c:rich>
              <a:bodyPr rot="-5400000" vert="horz"/>
              <a:lstStyle/>
              <a:p>
                <a:pPr>
                  <a:defRPr sz="1400"/>
                </a:pPr>
                <a:r>
                  <a:rPr lang="en-US" sz="1400"/>
                  <a:t>Number of Days</a:t>
                </a:r>
              </a:p>
            </c:rich>
          </c:tx>
          <c:layout/>
          <c:overlay val="0"/>
        </c:title>
        <c:numFmt formatCode="General" sourceLinked="1"/>
        <c:majorTickMark val="out"/>
        <c:minorTickMark val="none"/>
        <c:tickLblPos val="nextTo"/>
        <c:txPr>
          <a:bodyPr/>
          <a:lstStyle/>
          <a:p>
            <a:pPr>
              <a:defRPr sz="1400"/>
            </a:pPr>
            <a:endParaRPr lang="en-US"/>
          </a:p>
        </c:txPr>
        <c:crossAx val="707487032"/>
        <c:crosses val="autoZero"/>
        <c:crossBetween val="between"/>
      </c:valAx>
      <c:spPr>
        <a:gradFill>
          <a:gsLst>
            <a:gs pos="0">
              <a:srgbClr val="FACDA8"/>
            </a:gs>
            <a:gs pos="100000">
              <a:srgbClr val="EC7C4A"/>
            </a:gs>
          </a:gsLst>
          <a:lin ang="5400000" scaled="0"/>
        </a:gradFill>
      </c:spPr>
    </c:plotArea>
    <c:plotVisOnly val="1"/>
    <c:dispBlanksAs val="gap"/>
    <c:showDLblsOverMax val="0"/>
  </c:chart>
  <c:spPr>
    <a:ln>
      <a:solidFill>
        <a:schemeClr val="tx1"/>
      </a:solidFill>
    </a:ln>
  </c:sp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image" Target="../media/image20.png"/><Relationship Id="rId2"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image" Target="../media/image20.png"/><Relationship Id="rId2"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8EC09-98C1-4230-A213-FA5AE5122305}" type="datetimeFigureOut">
              <a:rPr lang="en-US" smtClean="0"/>
              <a:pPr/>
              <a:t>11/15/12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6C736F-67DC-4AD6-B39F-F449EC149DB4}" type="slidenum">
              <a:rPr lang="en-US" smtClean="0"/>
              <a:pPr/>
              <a:t>‹#›</a:t>
            </a:fld>
            <a:endParaRPr lang="en-US"/>
          </a:p>
        </p:txBody>
      </p:sp>
    </p:spTree>
    <p:extLst>
      <p:ext uri="{BB962C8B-B14F-4D97-AF65-F5344CB8AC3E}">
        <p14:creationId xmlns:p14="http://schemas.microsoft.com/office/powerpoint/2010/main" val="1909692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6C736F-67DC-4AD6-B39F-F449EC149DB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30</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31</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32</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p:cNvSpPr>
          <p:nvPr>
            <p:ph type="sldImg"/>
          </p:nvPr>
        </p:nvSpPr>
        <p:spPr>
          <a:solidFill>
            <a:srgbClr val="FFFFFF"/>
          </a:solidFill>
          <a:ln/>
        </p:spPr>
      </p:sp>
      <p:sp>
        <p:nvSpPr>
          <p:cNvPr id="114691"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34" charset="0"/>
              <a:ea typeface="ＭＳ Ｐゴシック" pitchFamily="34" charset="-128"/>
              <a:cs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eaLnBrk="1" hangingPunct="1">
              <a:spcBef>
                <a:spcPct val="0"/>
              </a:spcBef>
            </a:pPr>
            <a:r>
              <a:rPr lang="en-US" sz="1100" dirty="0">
                <a:latin typeface="Times New Roman" pitchFamily="29" charset="0"/>
                <a:ea typeface="ＭＳ Ｐゴシック" pitchFamily="29" charset="-128"/>
                <a:cs typeface="ＭＳ Ｐゴシック" pitchFamily="29" charset="-128"/>
              </a:rPr>
              <a:t>	</a:t>
            </a:r>
          </a:p>
        </p:txBody>
      </p:sp>
      <p:sp>
        <p:nvSpPr>
          <p:cNvPr id="54276" name="Slide Number Placeholder 3"/>
          <p:cNvSpPr>
            <a:spLocks noGrp="1"/>
          </p:cNvSpPr>
          <p:nvPr>
            <p:ph type="sldNum" sz="quarter" idx="5"/>
          </p:nvPr>
        </p:nvSpPr>
        <p:spPr bwMode="auto">
          <a:noFill/>
          <a:ln>
            <a:miter lim="800000"/>
            <a:headEnd/>
            <a:tailEnd/>
          </a:ln>
        </p:spPr>
        <p:txBody>
          <a:bodyPr/>
          <a:lstStyle/>
          <a:p>
            <a:fld id="{F7AA0CC8-7458-774A-8431-198DA55D55AB}" type="slidenum">
              <a:rPr lang="en-US">
                <a:latin typeface="Times New Roman" pitchFamily="29" charset="0"/>
                <a:ea typeface="Times New Roman" pitchFamily="29" charset="0"/>
                <a:cs typeface="Times New Roman" pitchFamily="29" charset="0"/>
              </a:rPr>
              <a:pPr/>
              <a:t>51</a:t>
            </a:fld>
            <a:endParaRPr lang="en-US">
              <a:latin typeface="Times New Roman" pitchFamily="29" charset="0"/>
              <a:ea typeface="Times New Roman" pitchFamily="29" charset="0"/>
              <a:cs typeface="Times New Roman" pitchFamily="29"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343806F-3E2E-D44D-989E-65768578F13C}" type="slidenum">
              <a:rPr lang="en-US">
                <a:latin typeface="Arial" pitchFamily="34" charset="0"/>
                <a:ea typeface="ＭＳ Ｐゴシック" pitchFamily="34" charset="-128"/>
                <a:cs typeface="ＭＳ Ｐゴシック" pitchFamily="34" charset="-128"/>
              </a:rPr>
              <a:pPr/>
              <a:t>52</a:t>
            </a:fld>
            <a:endParaRPr lang="en-US">
              <a:latin typeface="Arial" pitchFamily="34" charset="0"/>
              <a:ea typeface="ＭＳ Ｐゴシック" pitchFamily="34" charset="-128"/>
              <a:cs typeface="ＭＳ Ｐゴシック" pitchFamily="34" charset="-128"/>
            </a:endParaRPr>
          </a:p>
        </p:txBody>
      </p:sp>
      <p:sp>
        <p:nvSpPr>
          <p:cNvPr id="110595" name="Rectangle 2"/>
          <p:cNvSpPr>
            <a:spLocks noGrp="1" noRot="1" noChangeAspect="1" noChangeArrowheads="1" noTextEdit="1"/>
          </p:cNvSpPr>
          <p:nvPr>
            <p:ph type="sldImg"/>
          </p:nvPr>
        </p:nvSpPr>
        <p:spPr>
          <a:xfrm>
            <a:off x="1143000" y="687388"/>
            <a:ext cx="4572000" cy="3429000"/>
          </a:xfrm>
          <a:ln/>
        </p:spPr>
      </p:sp>
      <p:sp>
        <p:nvSpPr>
          <p:cNvPr id="110596" name="Rectangle 3"/>
          <p:cNvSpPr>
            <a:spLocks noGrp="1" noChangeArrowheads="1"/>
          </p:cNvSpPr>
          <p:nvPr>
            <p:ph type="body" idx="1"/>
          </p:nvPr>
        </p:nvSpPr>
        <p:spPr>
          <a:xfrm>
            <a:off x="685800" y="4343400"/>
            <a:ext cx="5486400" cy="4114800"/>
          </a:xfrm>
          <a:noFill/>
          <a:ln/>
        </p:spPr>
        <p:txBody>
          <a:bodyPr/>
          <a:lstStyle/>
          <a:p>
            <a:endParaRPr lang="de-DE">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343806F-3E2E-D44D-989E-65768578F13C}" type="slidenum">
              <a:rPr lang="en-US">
                <a:latin typeface="Arial" pitchFamily="34" charset="0"/>
                <a:ea typeface="ＭＳ Ｐゴシック" pitchFamily="34" charset="-128"/>
                <a:cs typeface="ＭＳ Ｐゴシック" pitchFamily="34" charset="-128"/>
              </a:rPr>
              <a:pPr/>
              <a:t>53</a:t>
            </a:fld>
            <a:endParaRPr lang="en-US">
              <a:latin typeface="Arial" pitchFamily="34" charset="0"/>
              <a:ea typeface="ＭＳ Ｐゴシック" pitchFamily="34" charset="-128"/>
              <a:cs typeface="ＭＳ Ｐゴシック" pitchFamily="34" charset="-128"/>
            </a:endParaRPr>
          </a:p>
        </p:txBody>
      </p:sp>
      <p:sp>
        <p:nvSpPr>
          <p:cNvPr id="110595" name="Rectangle 2"/>
          <p:cNvSpPr>
            <a:spLocks noGrp="1" noRot="1" noChangeAspect="1" noChangeArrowheads="1" noTextEdit="1"/>
          </p:cNvSpPr>
          <p:nvPr>
            <p:ph type="sldImg"/>
          </p:nvPr>
        </p:nvSpPr>
        <p:spPr>
          <a:xfrm>
            <a:off x="1143000" y="687388"/>
            <a:ext cx="4572000" cy="3429000"/>
          </a:xfrm>
          <a:ln/>
        </p:spPr>
      </p:sp>
      <p:sp>
        <p:nvSpPr>
          <p:cNvPr id="110596" name="Rectangle 3"/>
          <p:cNvSpPr>
            <a:spLocks noGrp="1" noChangeArrowheads="1"/>
          </p:cNvSpPr>
          <p:nvPr>
            <p:ph type="body" idx="1"/>
          </p:nvPr>
        </p:nvSpPr>
        <p:spPr>
          <a:xfrm>
            <a:off x="685800" y="4343400"/>
            <a:ext cx="5486400" cy="4114800"/>
          </a:xfrm>
          <a:noFill/>
          <a:ln/>
        </p:spPr>
        <p:txBody>
          <a:bodyPr/>
          <a:lstStyle/>
          <a:p>
            <a:endParaRPr lang="de-DE">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343806F-3E2E-D44D-989E-65768578F13C}" type="slidenum">
              <a:rPr lang="en-US">
                <a:latin typeface="Arial" pitchFamily="34" charset="0"/>
                <a:ea typeface="ＭＳ Ｐゴシック" pitchFamily="34" charset="-128"/>
                <a:cs typeface="ＭＳ Ｐゴシック" pitchFamily="34" charset="-128"/>
              </a:rPr>
              <a:pPr/>
              <a:t>54</a:t>
            </a:fld>
            <a:endParaRPr lang="en-US">
              <a:latin typeface="Arial" pitchFamily="34" charset="0"/>
              <a:ea typeface="ＭＳ Ｐゴシック" pitchFamily="34" charset="-128"/>
              <a:cs typeface="ＭＳ Ｐゴシック" pitchFamily="34" charset="-128"/>
            </a:endParaRPr>
          </a:p>
        </p:txBody>
      </p:sp>
      <p:sp>
        <p:nvSpPr>
          <p:cNvPr id="110595" name="Rectangle 2"/>
          <p:cNvSpPr>
            <a:spLocks noGrp="1" noRot="1" noChangeAspect="1" noChangeArrowheads="1" noTextEdit="1"/>
          </p:cNvSpPr>
          <p:nvPr>
            <p:ph type="sldImg"/>
          </p:nvPr>
        </p:nvSpPr>
        <p:spPr>
          <a:xfrm>
            <a:off x="1143000" y="687388"/>
            <a:ext cx="4572000" cy="3429000"/>
          </a:xfrm>
          <a:ln/>
        </p:spPr>
      </p:sp>
      <p:sp>
        <p:nvSpPr>
          <p:cNvPr id="110596" name="Rectangle 3"/>
          <p:cNvSpPr>
            <a:spLocks noGrp="1" noChangeArrowheads="1"/>
          </p:cNvSpPr>
          <p:nvPr>
            <p:ph type="body" idx="1"/>
          </p:nvPr>
        </p:nvSpPr>
        <p:spPr>
          <a:xfrm>
            <a:off x="685800" y="4343400"/>
            <a:ext cx="5486400" cy="4114800"/>
          </a:xfrm>
          <a:noFill/>
          <a:ln/>
        </p:spPr>
        <p:txBody>
          <a:bodyPr/>
          <a:lstStyle/>
          <a:p>
            <a:endParaRPr lang="de-DE">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150938" y="692150"/>
            <a:ext cx="4556125" cy="3416300"/>
          </a:xfrm>
          <a:ln/>
        </p:spPr>
      </p:sp>
      <p:sp>
        <p:nvSpPr>
          <p:cNvPr id="19459" name="Rectangle 3"/>
          <p:cNvSpPr>
            <a:spLocks noGrp="1" noChangeArrowheads="1"/>
          </p:cNvSpPr>
          <p:nvPr>
            <p:ph type="body" idx="1"/>
          </p:nvPr>
        </p:nvSpPr>
        <p:spPr>
          <a:noFill/>
          <a:ln/>
        </p:spPr>
        <p:txBody>
          <a:bodyPr/>
          <a:lstStyle/>
          <a:p>
            <a:endParaRPr lang="en-US">
              <a:latin typeface="Times" pitchFamily="34" charset="0"/>
              <a:ea typeface="ＭＳ Ｐゴシック" pitchFamily="34" charset="-128"/>
              <a:cs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a:lstStyle/>
          <a:p>
            <a:fld id="{3626850C-6A54-5A49-9C01-79C2382212DF}" type="slidenum">
              <a:rPr lang="en-US">
                <a:latin typeface="Times New Roman" pitchFamily="29" charset="0"/>
                <a:ea typeface="Times New Roman" pitchFamily="29" charset="0"/>
                <a:cs typeface="Times New Roman" pitchFamily="29" charset="0"/>
              </a:rPr>
              <a:pPr/>
              <a:t>3</a:t>
            </a:fld>
            <a:endParaRPr lang="en-US">
              <a:latin typeface="Times New Roman" pitchFamily="29" charset="0"/>
              <a:ea typeface="Times New Roman" pitchFamily="29" charset="0"/>
              <a:cs typeface="Times New Roman" pitchFamily="29" charset="0"/>
            </a:endParaRPr>
          </a:p>
        </p:txBody>
      </p:sp>
      <p:sp>
        <p:nvSpPr>
          <p:cNvPr id="2253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2532" name="Rectangle 3"/>
          <p:cNvSpPr>
            <a:spLocks noGrp="1" noChangeArrowheads="1"/>
          </p:cNvSpPr>
          <p:nvPr>
            <p:ph type="body" idx="1"/>
          </p:nvPr>
        </p:nvSpPr>
        <p:spPr bwMode="auto">
          <a:solidFill>
            <a:srgbClr val="FFFFFF"/>
          </a:solidFill>
          <a:ln>
            <a:solidFill>
              <a:srgbClr val="000000"/>
            </a:solidFill>
            <a:miter lim="800000"/>
            <a:headEnd/>
            <a:tailEnd/>
          </a:ln>
        </p:spPr>
        <p:txBody>
          <a:bodyPr lIns="91425" tIns="45713" rIns="91425" bIns="45713"/>
          <a:lstStyle/>
          <a:p>
            <a:pPr marL="905650" lvl="2" indent="-335715">
              <a:lnSpc>
                <a:spcPct val="90000"/>
              </a:lnSpc>
              <a:buFontTx/>
              <a:buChar char="•"/>
              <a:tabLst>
                <a:tab pos="747942" algn="l"/>
              </a:tabLst>
            </a:pPr>
            <a:r>
              <a:rPr lang="en-US" sz="1400" b="1" dirty="0" smtClean="0">
                <a:solidFill>
                  <a:schemeClr val="bg1"/>
                </a:solidFill>
                <a:latin typeface="Times New Roman" pitchFamily="29" charset="0"/>
                <a:ea typeface="Courier New" pitchFamily="29" charset="0"/>
                <a:cs typeface="Courier New" pitchFamily="29" charset="0"/>
              </a:rPr>
              <a:t>N</a:t>
            </a:r>
            <a:r>
              <a:rPr kumimoji="1" lang="en-US" sz="1400" b="1" dirty="0" smtClean="0">
                <a:solidFill>
                  <a:schemeClr val="bg1"/>
                </a:solidFill>
                <a:latin typeface="Times New Roman" pitchFamily="29" charset="0"/>
                <a:ea typeface="Courier New" pitchFamily="29" charset="0"/>
                <a:cs typeface="Courier New" pitchFamily="29" charset="0"/>
              </a:rPr>
              <a:t>o disagreement in  peer reviewed literature</a:t>
            </a:r>
          </a:p>
          <a:p>
            <a:pPr marL="905650" lvl="2" indent="-335715">
              <a:lnSpc>
                <a:spcPct val="90000"/>
              </a:lnSpc>
              <a:buFontTx/>
              <a:buChar char="•"/>
              <a:tabLst>
                <a:tab pos="747942" algn="l"/>
              </a:tabLst>
            </a:pPr>
            <a:r>
              <a:rPr kumimoji="1" lang="en-US" sz="1400" b="1" dirty="0" smtClean="0">
                <a:solidFill>
                  <a:schemeClr val="bg1"/>
                </a:solidFill>
                <a:latin typeface="Times New Roman" pitchFamily="29" charset="0"/>
                <a:ea typeface="Courier New" pitchFamily="29" charset="0"/>
                <a:cs typeface="Courier New" pitchFamily="29" charset="0"/>
              </a:rPr>
              <a:t>Powerful statements from every major professional science society and organization in the world</a:t>
            </a:r>
          </a:p>
          <a:p>
            <a:pPr marL="905650" lvl="2" indent="-335715">
              <a:lnSpc>
                <a:spcPct val="90000"/>
              </a:lnSpc>
              <a:buFontTx/>
              <a:buChar char="•"/>
              <a:tabLst>
                <a:tab pos="747942" algn="l"/>
              </a:tabLst>
            </a:pPr>
            <a:r>
              <a:rPr kumimoji="1" lang="en-US" sz="1400" b="1" dirty="0" smtClean="0">
                <a:solidFill>
                  <a:schemeClr val="bg1"/>
                </a:solidFill>
                <a:latin typeface="Times New Roman" pitchFamily="29" charset="0"/>
                <a:ea typeface="Courier New" pitchFamily="29" charset="0"/>
                <a:cs typeface="Courier New" pitchFamily="29" charset="0"/>
              </a:rPr>
              <a:t>Powerful statements from the National Academies of Sciences (the leadership in science) for every major country</a:t>
            </a:r>
          </a:p>
          <a:p>
            <a:pPr marL="1255418" lvl="4">
              <a:lnSpc>
                <a:spcPct val="90000"/>
              </a:lnSpc>
              <a:buFontTx/>
              <a:buChar char="•"/>
              <a:tabLst>
                <a:tab pos="747942" algn="l"/>
              </a:tabLst>
            </a:pPr>
            <a:r>
              <a:rPr lang="en-US" sz="1400" b="1" dirty="0" smtClean="0">
                <a:solidFill>
                  <a:schemeClr val="bg1"/>
                </a:solidFill>
                <a:latin typeface="Times New Roman" pitchFamily="29" charset="0"/>
                <a:ea typeface="Courier New" pitchFamily="29" charset="0"/>
                <a:cs typeface="Courier New" pitchFamily="29" charset="0"/>
              </a:rPr>
              <a:t>G8 + 5 other countries, May 2009: “</a:t>
            </a:r>
            <a:r>
              <a:rPr lang="en-US" sz="1400" b="1" i="1" dirty="0" smtClean="0">
                <a:solidFill>
                  <a:schemeClr val="bg1"/>
                </a:solidFill>
                <a:latin typeface="Times New Roman" pitchFamily="29" charset="0"/>
                <a:ea typeface="Courier New" pitchFamily="29" charset="0"/>
                <a:cs typeface="Courier New" pitchFamily="29" charset="0"/>
              </a:rPr>
              <a:t>The need for urgent action to address climate change is now indisputable.</a:t>
            </a:r>
            <a:r>
              <a:rPr lang="en-US" sz="1400" b="1" dirty="0" smtClean="0">
                <a:solidFill>
                  <a:schemeClr val="bg1"/>
                </a:solidFill>
                <a:latin typeface="Times New Roman" pitchFamily="29" charset="0"/>
                <a:ea typeface="Courier New" pitchFamily="29" charset="0"/>
                <a:cs typeface="Courier New" pitchFamily="29" charset="0"/>
              </a:rPr>
              <a:t>”</a:t>
            </a:r>
            <a:endParaRPr kumimoji="1" lang="en-US" sz="1400" b="1" dirty="0" smtClean="0">
              <a:solidFill>
                <a:schemeClr val="bg1"/>
              </a:solidFill>
              <a:latin typeface="Times New Roman" pitchFamily="29" charset="0"/>
              <a:ea typeface="Courier New" pitchFamily="29" charset="0"/>
              <a:cs typeface="Courier New" pitchFamily="29" charset="0"/>
            </a:endParaRPr>
          </a:p>
          <a:p>
            <a:pPr>
              <a:tabLst>
                <a:tab pos="747942" algn="l"/>
              </a:tabLst>
            </a:pPr>
            <a:endParaRPr lang="en-US" dirty="0" smtClean="0">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a:lstStyle/>
          <a:p>
            <a:fld id="{3474CFD6-2315-F844-BD27-2AE63C5BC75C}" type="slidenum">
              <a:rPr lang="en-US">
                <a:latin typeface="Times New Roman" pitchFamily="29" charset="0"/>
                <a:ea typeface="Times New Roman" pitchFamily="29" charset="0"/>
                <a:cs typeface="Times New Roman" pitchFamily="29" charset="0"/>
              </a:rPr>
              <a:pPr/>
              <a:t>6</a:t>
            </a:fld>
            <a:endParaRPr lang="en-US">
              <a:latin typeface="Times New Roman" pitchFamily="29" charset="0"/>
              <a:ea typeface="Times New Roman" pitchFamily="29" charset="0"/>
              <a:cs typeface="Times New Roman" pitchFamily="29"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25705DC-0A3F-7543-9729-BF795C2FAD32}" type="slidenum">
              <a:rPr lang="en-US">
                <a:latin typeface="Times New Roman" pitchFamily="29" charset="0"/>
                <a:ea typeface="Times New Roman" pitchFamily="29" charset="0"/>
                <a:cs typeface="Times New Roman" pitchFamily="29" charset="0"/>
              </a:rPr>
              <a:pPr/>
              <a:t>7</a:t>
            </a:fld>
            <a:endParaRPr lang="en-US">
              <a:latin typeface="Times New Roman" pitchFamily="29" charset="0"/>
              <a:ea typeface="Times New Roman" pitchFamily="29" charset="0"/>
              <a:cs typeface="Times New Roman" pitchFamily="29"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a:lstStyle/>
          <a:p>
            <a:endParaRPr lang="en-US">
              <a:ea typeface="ＭＳ Ｐゴシック" pitchFamily="29" charset="-128"/>
              <a:cs typeface="ＭＳ Ｐゴシック" pitchFamily="29"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DB10FE5F-8D22-2645-9084-B85E657F9925}" type="slidenum">
              <a:rPr lang="en-US">
                <a:latin typeface="Times New Roman" pitchFamily="29" charset="0"/>
                <a:ea typeface="Times New Roman" pitchFamily="29" charset="0"/>
                <a:cs typeface="Times New Roman" pitchFamily="29" charset="0"/>
              </a:rPr>
              <a:pPr/>
              <a:t>14</a:t>
            </a:fld>
            <a:endParaRPr lang="en-US">
              <a:latin typeface="Times New Roman" pitchFamily="29" charset="0"/>
              <a:ea typeface="Times New Roman" pitchFamily="29" charset="0"/>
              <a:cs typeface="Times New Roman" pitchFamily="29"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xfrm>
            <a:off x="3884613" y="8685213"/>
            <a:ext cx="2971800" cy="457200"/>
          </a:xfrm>
          <a:noFill/>
        </p:spPr>
        <p:txBody>
          <a:bodyPr/>
          <a:lstStyle/>
          <a:p>
            <a:fld id="{3297ED50-CC51-3B45-B1F6-451F7D87DFA9}" type="slidenum">
              <a:rPr lang="en-US"/>
              <a:pPr/>
              <a:t>15</a:t>
            </a:fld>
            <a:endParaRPr lang="en-US"/>
          </a:p>
        </p:txBody>
      </p:sp>
      <p:sp>
        <p:nvSpPr>
          <p:cNvPr id="62467" name="Rectangle 2"/>
          <p:cNvSpPr>
            <a:spLocks noGrp="1" noRot="1" noChangeAspect="1" noChangeArrowheads="1"/>
          </p:cNvSpPr>
          <p:nvPr>
            <p:ph type="sldImg"/>
          </p:nvPr>
        </p:nvSpPr>
        <p:spPr>
          <a:xfrm>
            <a:off x="1150938" y="692150"/>
            <a:ext cx="4556125" cy="3416300"/>
          </a:xfrm>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xfrm>
            <a:off x="3884613" y="8685213"/>
            <a:ext cx="2971800" cy="457200"/>
          </a:xfrm>
          <a:noFill/>
        </p:spPr>
        <p:txBody>
          <a:bodyPr/>
          <a:lstStyle/>
          <a:p>
            <a:fld id="{A003D0E5-908D-7B47-BABF-78942412DE3C}" type="slidenum">
              <a:rPr lang="en-US"/>
              <a:pPr/>
              <a:t>17</a:t>
            </a:fld>
            <a:endParaRPr lang="en-US"/>
          </a:p>
        </p:txBody>
      </p:sp>
      <p:sp>
        <p:nvSpPr>
          <p:cNvPr id="65539" name="Rectangle 2"/>
          <p:cNvSpPr>
            <a:spLocks noGrp="1" noRot="1" noChangeAspect="1" noChangeArrowheads="1"/>
          </p:cNvSpPr>
          <p:nvPr>
            <p:ph type="sldImg"/>
          </p:nvPr>
        </p:nvSpPr>
        <p:spPr>
          <a:xfrm>
            <a:off x="1150938" y="692150"/>
            <a:ext cx="4556125" cy="3416300"/>
          </a:xfrm>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lgn="ctr">
              <a:defRPr>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EC58335-179D-0D45-BDC9-9A615D158F0F}" type="datetimeFigureOut">
              <a:rPr lang="en-US" smtClean="0"/>
              <a:pPr/>
              <a:t>11/15/12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wrap="square" numCol="1" anchor="t" anchorCtr="0" compatLnSpc="1">
            <a:prstTxWarp prst="textNoShape">
              <a:avLst/>
            </a:prstTxWarp>
          </a:bodyPr>
          <a:lstStyle>
            <a:lvl1pPr>
              <a:defRPr>
                <a:latin typeface="Calibri" pitchFamily="-112" charset="0"/>
                <a:ea typeface="ＭＳ Ｐゴシック" pitchFamily="-112" charset="-128"/>
                <a:cs typeface="ＭＳ Ｐゴシック" pitchFamily="-112" charset="-128"/>
              </a:defRPr>
            </a:lvl1pPr>
          </a:lstStyle>
          <a:p>
            <a:pPr>
              <a:defRPr/>
            </a:pPr>
            <a:fld id="{03D1DB7A-9C89-8D4C-9F92-88488764DBBF}" type="datetime1">
              <a:rPr lang="en-US"/>
              <a:pPr>
                <a:defRPr/>
              </a:pPr>
              <a:t>11/15/12</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wrap="square"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wrap="square" numCol="1" anchor="t" anchorCtr="0" compatLnSpc="1">
            <a:prstTxWarp prst="textNoShape">
              <a:avLst/>
            </a:prstTxWarp>
          </a:bodyPr>
          <a:lstStyle>
            <a:lvl1pPr>
              <a:defRPr>
                <a:latin typeface="Calibri" pitchFamily="-112" charset="0"/>
                <a:ea typeface="ＭＳ Ｐゴシック" pitchFamily="-112" charset="-128"/>
                <a:cs typeface="ＭＳ Ｐゴシック" pitchFamily="-112" charset="-128"/>
              </a:defRPr>
            </a:lvl1pPr>
          </a:lstStyle>
          <a:p>
            <a:pPr>
              <a:defRPr/>
            </a:pPr>
            <a:fld id="{B0D71170-C287-C048-BA3E-2D047EB6B506}" type="slidenum">
              <a:rPr lang="en-US"/>
              <a:pPr>
                <a:defRPr/>
              </a:pPr>
              <a:t>‹#›</a:t>
            </a:fld>
            <a:endParaRPr lang="en-US"/>
          </a:p>
        </p:txBody>
      </p:sp>
    </p:spTree>
    <p:extLst>
      <p:ext uri="{BB962C8B-B14F-4D97-AF65-F5344CB8AC3E}">
        <p14:creationId xmlns:p14="http://schemas.microsoft.com/office/powerpoint/2010/main" val="3669818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58335-179D-0D45-BDC9-9A615D158F0F}" type="datetimeFigureOut">
              <a:rPr lang="en-US" smtClean="0"/>
              <a:pPr/>
              <a:t>11/15/12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C58335-179D-0D45-BDC9-9A615D158F0F}" type="datetimeFigureOut">
              <a:rPr lang="en-US" smtClean="0"/>
              <a:pPr/>
              <a:t>11/15/12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27806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917824"/>
            <a:ext cx="4040188"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27806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17824"/>
            <a:ext cx="4041775"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1EC58335-179D-0D45-BDC9-9A615D158F0F}" type="datetimeFigureOut">
              <a:rPr lang="en-US" smtClean="0"/>
              <a:pPr/>
              <a:t>11/15/12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C58335-179D-0D45-BDC9-9A615D158F0F}" type="datetimeFigureOut">
              <a:rPr lang="en-US" smtClean="0"/>
              <a:pPr/>
              <a:t>11/15/12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58335-179D-0D45-BDC9-9A615D158F0F}" type="datetimeFigureOut">
              <a:rPr lang="en-US" smtClean="0"/>
              <a:pPr/>
              <a:t>11/15/12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8100"/>
            <a:ext cx="3008313" cy="7493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01751"/>
            <a:ext cx="5111750" cy="5035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2799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58335-179D-0D45-BDC9-9A615D158F0F}" type="datetimeFigureOut">
              <a:rPr lang="en-US" smtClean="0"/>
              <a:pPr/>
              <a:t>11/15/12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Rectangle 5"/>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CSP World.eps"/>
          <p:cNvPicPr>
            <a:picLocks noChangeAspect="1"/>
          </p:cNvPicPr>
          <p:nvPr userDrawn="1"/>
        </p:nvPicPr>
        <p:blipFill>
          <a:blip r:embed="rId2"/>
          <a:stretch>
            <a:fillRect/>
          </a:stretch>
        </p:blipFill>
        <p:spPr>
          <a:xfrm>
            <a:off x="1771261" y="469900"/>
            <a:ext cx="8875059" cy="6858000"/>
          </a:xfrm>
          <a:prstGeom prst="rect">
            <a:avLst/>
          </a:prstGeom>
        </p:spPr>
      </p:pic>
      <p:sp>
        <p:nvSpPr>
          <p:cNvPr id="2" name="Date Placeholder 1"/>
          <p:cNvSpPr>
            <a:spLocks noGrp="1"/>
          </p:cNvSpPr>
          <p:nvPr>
            <p:ph type="dt" sz="half" idx="10"/>
          </p:nvPr>
        </p:nvSpPr>
        <p:spPr/>
        <p:txBody>
          <a:bodyPr/>
          <a:lstStyle/>
          <a:p>
            <a:fld id="{1EC58335-179D-0D45-BDC9-9A615D158F0F}" type="datetimeFigureOut">
              <a:rPr lang="en-US" smtClean="0"/>
              <a:pPr/>
              <a:t>11/15/12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pic>
        <p:nvPicPr>
          <p:cNvPr id="7" name="Picture 6" descr="CSP Footer.jpg"/>
          <p:cNvPicPr>
            <a:picLocks noChangeAspect="1"/>
          </p:cNvPicPr>
          <p:nvPr userDrawn="1"/>
        </p:nvPicPr>
        <p:blipFill>
          <a:blip r:embed="rId3"/>
          <a:stretch>
            <a:fillRect/>
          </a:stretch>
        </p:blipFill>
        <p:spPr>
          <a:xfrm>
            <a:off x="0" y="0"/>
            <a:ext cx="9144000" cy="1146048"/>
          </a:xfrm>
          <a:prstGeom prst="rect">
            <a:avLst/>
          </a:prstGeom>
        </p:spPr>
      </p:pic>
      <p:sp>
        <p:nvSpPr>
          <p:cNvPr id="8" name="Subtitle 2"/>
          <p:cNvSpPr>
            <a:spLocks noGrp="1"/>
          </p:cNvSpPr>
          <p:nvPr>
            <p:ph type="subTitle" idx="1"/>
          </p:nvPr>
        </p:nvSpPr>
        <p:spPr>
          <a:xfrm>
            <a:off x="457202" y="1490165"/>
            <a:ext cx="2847274" cy="5016995"/>
          </a:xfrm>
        </p:spPr>
        <p:txBody>
          <a:bodyPr/>
          <a:lstStyle>
            <a:lvl1pPr marL="0" indent="0" algn="r">
              <a:buNone/>
              <a:defRPr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1" charset="0"/>
                <a:ea typeface="ＭＳ Ｐゴシック" pitchFamily="-111" charset="-128"/>
                <a:cs typeface="ＭＳ Ｐゴシック" pitchFamily="-111" charset="-128"/>
              </a:defRPr>
            </a:lvl1pPr>
          </a:lstStyle>
          <a:p>
            <a:pPr>
              <a:defRPr/>
            </a:pPr>
            <a:fld id="{A284D406-0AC2-E840-8E76-AE46F0D2E09C}" type="datetime1">
              <a:rPr lang="en-US"/>
              <a:pPr>
                <a:defRPr/>
              </a:pPr>
              <a:t>11/15/12</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1" charset="0"/>
                <a:ea typeface="ＭＳ Ｐゴシック" pitchFamily="-111" charset="-128"/>
                <a:cs typeface="ＭＳ Ｐゴシック" pitchFamily="-111" charset="-128"/>
              </a:defRPr>
            </a:lvl1pPr>
          </a:lstStyle>
          <a:p>
            <a:pPr>
              <a:defRPr/>
            </a:pPr>
            <a:fld id="{0C02E54B-5104-B347-8458-4D822560F08E}" type="slidenum">
              <a:rPr lang="en-US"/>
              <a:pPr>
                <a:defRPr/>
              </a:pPr>
              <a:t>‹#›</a:t>
            </a:fld>
            <a:endParaRPr lang="en-US"/>
          </a:p>
        </p:txBody>
      </p:sp>
    </p:spTree>
    <p:extLst>
      <p:ext uri="{BB962C8B-B14F-4D97-AF65-F5344CB8AC3E}">
        <p14:creationId xmlns:p14="http://schemas.microsoft.com/office/powerpoint/2010/main" val="31784134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9200"/>
            <a:ext cx="8229600" cy="9318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63762"/>
            <a:ext cx="8229600" cy="43306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507161"/>
            <a:ext cx="874972" cy="227014"/>
          </a:xfrm>
          <a:prstGeom prst="rect">
            <a:avLst/>
          </a:prstGeom>
        </p:spPr>
        <p:txBody>
          <a:bodyPr vert="horz" lIns="91440" tIns="45720" rIns="91440" bIns="45720" rtlCol="0" anchor="ctr"/>
          <a:lstStyle>
            <a:lvl1pPr algn="r">
              <a:defRPr sz="1200">
                <a:solidFill>
                  <a:srgbClr val="000000"/>
                </a:solidFill>
              </a:defRPr>
            </a:lvl1pPr>
          </a:lstStyle>
          <a:p>
            <a:fld id="{1EC58335-179D-0D45-BDC9-9A615D158F0F}" type="datetimeFigureOut">
              <a:rPr lang="en-US" smtClean="0"/>
              <a:pPr/>
              <a:t>11/15/12</a:t>
            </a:fld>
            <a:endParaRPr lang="en-US" dirty="0"/>
          </a:p>
        </p:txBody>
      </p:sp>
      <p:sp>
        <p:nvSpPr>
          <p:cNvPr id="5" name="Footer Placeholder 4"/>
          <p:cNvSpPr>
            <a:spLocks noGrp="1"/>
          </p:cNvSpPr>
          <p:nvPr>
            <p:ph type="ftr" sz="quarter" idx="3"/>
          </p:nvPr>
        </p:nvSpPr>
        <p:spPr>
          <a:xfrm>
            <a:off x="1332173" y="6507161"/>
            <a:ext cx="2895600" cy="227014"/>
          </a:xfrm>
          <a:prstGeom prst="rect">
            <a:avLst/>
          </a:prstGeom>
        </p:spPr>
        <p:txBody>
          <a:bodyPr vert="horz" lIns="91440" tIns="45720" rIns="91440" bIns="45720" rtlCol="0" anchor="ctr"/>
          <a:lstStyle>
            <a:lvl1pPr algn="ctr">
              <a:defRPr sz="1200">
                <a:solidFill>
                  <a:srgbClr val="000000"/>
                </a:solidFill>
              </a:defRPr>
            </a:lvl1pPr>
          </a:lstStyle>
          <a:p>
            <a:endParaRPr lang="en-US" dirty="0"/>
          </a:p>
        </p:txBody>
      </p:sp>
      <p:sp>
        <p:nvSpPr>
          <p:cNvPr id="6" name="Slide Number Placeholder 5"/>
          <p:cNvSpPr>
            <a:spLocks noGrp="1"/>
          </p:cNvSpPr>
          <p:nvPr>
            <p:ph type="sldNum" sz="quarter" idx="4"/>
          </p:nvPr>
        </p:nvSpPr>
        <p:spPr>
          <a:xfrm>
            <a:off x="8202873" y="6507161"/>
            <a:ext cx="483926" cy="227014"/>
          </a:xfrm>
          <a:prstGeom prst="rect">
            <a:avLst/>
          </a:prstGeom>
        </p:spPr>
        <p:txBody>
          <a:bodyPr vert="horz" lIns="91440" tIns="45720" rIns="91440" bIns="45720" rtlCol="0" anchor="ctr"/>
          <a:lstStyle>
            <a:lvl1pPr algn="r">
              <a:defRPr sz="1200">
                <a:solidFill>
                  <a:srgbClr val="000000"/>
                </a:solidFill>
              </a:defRPr>
            </a:lvl1pPr>
          </a:lstStyle>
          <a:p>
            <a:fld id="{DA1FB041-706C-CF48-8DEF-97EEE89FE4FF}" type="slidenum">
              <a:rPr lang="en-US" smtClean="0"/>
              <a:pPr/>
              <a:t>‹#›</a:t>
            </a:fld>
            <a:endParaRPr lang="en-US" dirty="0"/>
          </a:p>
        </p:txBody>
      </p:sp>
      <p:pic>
        <p:nvPicPr>
          <p:cNvPr id="8" name="Picture 7" descr="CSP Footer.jpg"/>
          <p:cNvPicPr>
            <a:picLocks noChangeAspect="1"/>
          </p:cNvPicPr>
          <p:nvPr userDrawn="1"/>
        </p:nvPicPr>
        <p:blipFill>
          <a:blip r:embed="rId12"/>
          <a:stretch>
            <a:fillRect/>
          </a:stretch>
        </p:blipFill>
        <p:spPr>
          <a:xfrm>
            <a:off x="0" y="0"/>
            <a:ext cx="9144000" cy="114604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63" r:id="rId8"/>
    <p:sldLayoutId id="2147483664" r:id="rId9"/>
    <p:sldLayoutId id="2147483665" r:id="rId10"/>
  </p:sldLayoutIdLst>
  <p:txStyles>
    <p:titleStyle>
      <a:lvl1pPr algn="l" defTabSz="457200" rtl="0" eaLnBrk="1" latinLnBrk="0" hangingPunct="1">
        <a:spcBef>
          <a:spcPct val="0"/>
        </a:spcBef>
        <a:buNone/>
        <a:defRPr sz="3600" b="1" kern="1200">
          <a:solidFill>
            <a:srgbClr val="0067AC"/>
          </a:solidFill>
          <a:latin typeface="Arial"/>
          <a:ea typeface="+mj-ea"/>
          <a:cs typeface="Arial"/>
        </a:defRPr>
      </a:lvl1pPr>
    </p:titleStyle>
    <p:bodyStyle>
      <a:lvl1pPr marL="342900" indent="-342900" algn="l" defTabSz="457200" rtl="0" eaLnBrk="1" latinLnBrk="0" hangingPunct="1">
        <a:spcBef>
          <a:spcPct val="20000"/>
        </a:spcBef>
        <a:buFontTx/>
        <a:buNone/>
        <a:defRPr sz="2800" kern="1200">
          <a:solidFill>
            <a:schemeClr val="tx1"/>
          </a:solidFill>
          <a:latin typeface="Arial"/>
          <a:ea typeface="+mn-ea"/>
          <a:cs typeface="Arial"/>
        </a:defRPr>
      </a:lvl1pPr>
      <a:lvl2pPr marL="292100" indent="-292100" algn="l" defTabSz="457200" rtl="0" eaLnBrk="1" latinLnBrk="0" hangingPunct="1">
        <a:spcBef>
          <a:spcPct val="20000"/>
        </a:spcBef>
        <a:buClr>
          <a:srgbClr val="708F24"/>
        </a:buClr>
        <a:buFont typeface="Arial"/>
        <a:buChar char="•"/>
        <a:defRPr sz="2500" kern="1200">
          <a:solidFill>
            <a:schemeClr val="tx1"/>
          </a:solidFill>
          <a:latin typeface="Arial"/>
          <a:ea typeface="+mn-ea"/>
          <a:cs typeface="Arial"/>
        </a:defRPr>
      </a:lvl2pPr>
      <a:lvl3pPr marL="635000" indent="-342900" algn="l" defTabSz="457200" rtl="0" eaLnBrk="1" latinLnBrk="0" hangingPunct="1">
        <a:spcBef>
          <a:spcPct val="20000"/>
        </a:spcBef>
        <a:buClr>
          <a:srgbClr val="708F24"/>
        </a:buClr>
        <a:buFont typeface="Arial"/>
        <a:buChar char="•"/>
        <a:defRPr sz="2200" kern="1200">
          <a:solidFill>
            <a:schemeClr val="tx1"/>
          </a:solidFill>
          <a:latin typeface="Arial"/>
          <a:ea typeface="+mn-ea"/>
          <a:cs typeface="Arial"/>
        </a:defRPr>
      </a:lvl3pPr>
      <a:lvl4pPr marL="977900" indent="-342900" algn="l" defTabSz="457200" rtl="0" eaLnBrk="1" latinLnBrk="0" hangingPunct="1">
        <a:spcBef>
          <a:spcPct val="20000"/>
        </a:spcBef>
        <a:buClr>
          <a:srgbClr val="708F24"/>
        </a:buClr>
        <a:buFont typeface="Arial"/>
        <a:buChar char="•"/>
        <a:defRPr sz="1800" kern="1200">
          <a:solidFill>
            <a:schemeClr val="tx1"/>
          </a:solidFill>
          <a:latin typeface="Arial"/>
          <a:ea typeface="+mn-ea"/>
          <a:cs typeface="Arial"/>
        </a:defRPr>
      </a:lvl4pPr>
      <a:lvl5pPr marL="1257300" indent="-279400" algn="l" defTabSz="457200" rtl="0" eaLnBrk="1" latinLnBrk="0" hangingPunct="1">
        <a:spcBef>
          <a:spcPct val="20000"/>
        </a:spcBef>
        <a:buClr>
          <a:srgbClr val="708F24"/>
        </a:buClr>
        <a:buFont typeface="Arial"/>
        <a:buChar char="•"/>
        <a:defRPr sz="15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9.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JP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4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4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4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limate.engineering.iastate.edu/" TargetMode="External"/><Relationship Id="rId3" Type="http://schemas.openxmlformats.org/officeDocument/2006/relationships/hyperlink" Target="http://www.iowafloodcenter.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p:cNvSpPr>
            <a:spLocks noGrp="1"/>
          </p:cNvSpPr>
          <p:nvPr>
            <p:ph type="subTitle" idx="1"/>
          </p:nvPr>
        </p:nvSpPr>
        <p:spPr>
          <a:xfrm>
            <a:off x="1262519" y="4059767"/>
            <a:ext cx="6400800" cy="1752600"/>
          </a:xfrm>
        </p:spPr>
        <p:txBody>
          <a:bodyPr>
            <a:normAutofit fontScale="55000" lnSpcReduction="20000"/>
          </a:bodyPr>
          <a:lstStyle/>
          <a:p>
            <a:r>
              <a:rPr lang="en-US" sz="3840" b="1" i="1" dirty="0" smtClean="0"/>
              <a:t>Eugene S. Takle</a:t>
            </a:r>
          </a:p>
          <a:p>
            <a:r>
              <a:rPr lang="en-US" dirty="0" smtClean="0"/>
              <a:t>Professor </a:t>
            </a:r>
          </a:p>
          <a:p>
            <a:r>
              <a:rPr lang="en-US" dirty="0" smtClean="0"/>
              <a:t>Department of Agronomy</a:t>
            </a:r>
          </a:p>
          <a:p>
            <a:r>
              <a:rPr lang="en-US" dirty="0" smtClean="0"/>
              <a:t>Department of Geological and Atmospheric Science</a:t>
            </a:r>
          </a:p>
          <a:p>
            <a:r>
              <a:rPr lang="en-US" dirty="0" smtClean="0"/>
              <a:t>Director, Climate Science Program</a:t>
            </a:r>
          </a:p>
          <a:p>
            <a:r>
              <a:rPr lang="en-US" dirty="0" smtClean="0"/>
              <a:t>Iowa State University</a:t>
            </a:r>
          </a:p>
          <a:p>
            <a:r>
              <a:rPr lang="en-US" dirty="0" smtClean="0"/>
              <a:t>Ames, IA 50011</a:t>
            </a:r>
            <a:endParaRPr lang="en-US" dirty="0"/>
          </a:p>
        </p:txBody>
      </p:sp>
      <p:sp>
        <p:nvSpPr>
          <p:cNvPr id="6" name="Text Box 4"/>
          <p:cNvSpPr txBox="1">
            <a:spLocks noChangeArrowheads="1"/>
          </p:cNvSpPr>
          <p:nvPr/>
        </p:nvSpPr>
        <p:spPr bwMode="auto">
          <a:xfrm>
            <a:off x="3481031" y="5943599"/>
            <a:ext cx="2019829" cy="738664"/>
          </a:xfrm>
          <a:prstGeom prst="rect">
            <a:avLst/>
          </a:prstGeom>
          <a:noFill/>
          <a:ln w="12700">
            <a:noFill/>
            <a:miter lim="800000"/>
            <a:headEnd/>
            <a:tailEnd/>
          </a:ln>
        </p:spPr>
        <p:txBody>
          <a:bodyPr wrap="none">
            <a:prstTxWarp prst="textNoShape">
              <a:avLst/>
            </a:prstTxWarp>
            <a:spAutoFit/>
          </a:bodyPr>
          <a:lstStyle/>
          <a:p>
            <a:pPr algn="ctr"/>
            <a:r>
              <a:rPr lang="en-US" sz="1400" b="1" dirty="0" smtClean="0">
                <a:solidFill>
                  <a:schemeClr val="bg1"/>
                </a:solidFill>
              </a:rPr>
              <a:t>Luther College Luncheon </a:t>
            </a:r>
            <a:endParaRPr lang="en-US" sz="1400" dirty="0">
              <a:solidFill>
                <a:schemeClr val="bg1"/>
              </a:solidFill>
            </a:endParaRPr>
          </a:p>
          <a:p>
            <a:pPr algn="ctr"/>
            <a:r>
              <a:rPr lang="en-US" sz="1400" dirty="0" smtClean="0">
                <a:solidFill>
                  <a:schemeClr val="bg1"/>
                </a:solidFill>
              </a:rPr>
              <a:t>Minneapolis</a:t>
            </a:r>
            <a:endParaRPr lang="en-US" sz="1400" dirty="0" smtClean="0">
              <a:solidFill>
                <a:schemeClr val="bg1"/>
              </a:solidFill>
            </a:endParaRPr>
          </a:p>
          <a:p>
            <a:pPr algn="ctr"/>
            <a:r>
              <a:rPr lang="en-US" sz="1400" dirty="0" smtClean="0">
                <a:solidFill>
                  <a:schemeClr val="bg1"/>
                </a:solidFill>
              </a:rPr>
              <a:t>16 November </a:t>
            </a:r>
            <a:r>
              <a:rPr lang="en-US" sz="1400" dirty="0" smtClean="0">
                <a:solidFill>
                  <a:schemeClr val="bg1"/>
                </a:solidFill>
              </a:rPr>
              <a:t>2012</a:t>
            </a:r>
            <a:endParaRPr lang="en-US" sz="1400" dirty="0">
              <a:solidFill>
                <a:schemeClr val="bg1"/>
              </a:solidFill>
            </a:endParaRPr>
          </a:p>
        </p:txBody>
      </p:sp>
      <p:sp>
        <p:nvSpPr>
          <p:cNvPr id="7" name="Rectangle 2"/>
          <p:cNvSpPr>
            <a:spLocks noGrp="1" noChangeArrowheads="1"/>
          </p:cNvSpPr>
          <p:nvPr>
            <p:ph type="ctrTitle"/>
          </p:nvPr>
        </p:nvSpPr>
        <p:spPr>
          <a:xfrm>
            <a:off x="0" y="2218267"/>
            <a:ext cx="9144000" cy="1371600"/>
          </a:xfrm>
          <a:effectLst>
            <a:outerShdw blurRad="50800" dist="25399" dir="16200000" algn="ctr" rotWithShape="0">
              <a:srgbClr val="FFFFFF">
                <a:alpha val="75000"/>
              </a:srgbClr>
            </a:outerShdw>
          </a:effectLst>
        </p:spPr>
        <p:txBody>
          <a:bodyPr>
            <a:noAutofit/>
          </a:bodyPr>
          <a:lstStyle/>
          <a:p>
            <a:pPr>
              <a:defRPr/>
            </a:pPr>
            <a:r>
              <a:rPr lang="en-US" sz="4000" smtClean="0">
                <a:solidFill>
                  <a:schemeClr val="bg1"/>
                </a:solidFill>
              </a:rPr>
              <a:t>Responding to </a:t>
            </a:r>
            <a:r>
              <a:rPr lang="en-US" sz="4000" dirty="0">
                <a:solidFill>
                  <a:schemeClr val="bg1"/>
                </a:solidFill>
              </a:rPr>
              <a:t>Climate Change:</a:t>
            </a:r>
            <a:r>
              <a:rPr lang="en-US" sz="4800" dirty="0">
                <a:solidFill>
                  <a:schemeClr val="bg1"/>
                </a:solidFill>
              </a:rPr>
              <a:t/>
            </a:r>
            <a:br>
              <a:rPr lang="en-US" sz="4800" dirty="0">
                <a:solidFill>
                  <a:schemeClr val="bg1"/>
                </a:solidFill>
              </a:rPr>
            </a:br>
            <a:r>
              <a:rPr lang="en-US" sz="3200" dirty="0">
                <a:solidFill>
                  <a:schemeClr val="bg1"/>
                </a:solidFill>
              </a:rPr>
              <a:t>Avoiding the Unmanageable, Managing the Unavoidable </a:t>
            </a:r>
            <a:endParaRPr lang="en-US" sz="3200" b="1" dirty="0" smtClean="0">
              <a:latin typeface="Times New Roman" pitchFamily="-112"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pic>
        <p:nvPicPr>
          <p:cNvPr id="50181" name="Picture 4" descr="Slide1.gif"/>
          <p:cNvPicPr>
            <a:picLocks noChangeAspect="1"/>
          </p:cNvPicPr>
          <p:nvPr/>
        </p:nvPicPr>
        <p:blipFill>
          <a:blip r:embed="rId3"/>
          <a:srcRect/>
          <a:stretch>
            <a:fillRect/>
          </a:stretch>
        </p:blipFill>
        <p:spPr bwMode="auto">
          <a:xfrm>
            <a:off x="5064969" y="4145497"/>
            <a:ext cx="3733800" cy="2312393"/>
          </a:xfrm>
          <a:prstGeom prst="rect">
            <a:avLst/>
          </a:prstGeom>
          <a:noFill/>
          <a:ln w="9525">
            <a:noFill/>
            <a:miter lim="800000"/>
            <a:headEnd/>
            <a:tailEnd/>
          </a:ln>
        </p:spPr>
      </p:pic>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13" name="Straight Arrow Connector 12"/>
          <p:cNvCxnSpPr>
            <a:cxnSpLocks noChangeShapeType="1"/>
          </p:cNvCxnSpPr>
          <p:nvPr/>
        </p:nvCxnSpPr>
        <p:spPr bwMode="auto">
          <a:xfrm rot="10800000">
            <a:off x="1676838" y="2626076"/>
            <a:ext cx="3388135" cy="3197659"/>
          </a:xfrm>
          <a:prstGeom prst="straightConnector1">
            <a:avLst/>
          </a:prstGeom>
          <a:noFill/>
          <a:ln w="38100">
            <a:solidFill>
              <a:srgbClr val="B21524"/>
            </a:solidFill>
            <a:round/>
            <a:headEnd/>
            <a:tailEnd type="arrow" w="med" len="med"/>
          </a:ln>
        </p:spPr>
      </p:cxnSp>
      <p:cxnSp>
        <p:nvCxnSpPr>
          <p:cNvPr id="14" name="Straight Arrow Connector 13"/>
          <p:cNvCxnSpPr>
            <a:cxnSpLocks noChangeShapeType="1"/>
          </p:cNvCxnSpPr>
          <p:nvPr/>
        </p:nvCxnSpPr>
        <p:spPr bwMode="auto">
          <a:xfrm rot="10800000">
            <a:off x="1676838" y="2120587"/>
            <a:ext cx="3388133" cy="2678347"/>
          </a:xfrm>
          <a:prstGeom prst="straightConnector1">
            <a:avLst/>
          </a:prstGeom>
          <a:noFill/>
          <a:ln w="38100">
            <a:solidFill>
              <a:srgbClr val="B21524"/>
            </a:solidFill>
            <a:round/>
            <a:headEnd/>
            <a:tailEnd type="arrow" w="med" len="med"/>
          </a:ln>
        </p:spPr>
      </p:cxn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13" name="Straight Arrow Connector 12"/>
          <p:cNvCxnSpPr>
            <a:cxnSpLocks noChangeShapeType="1"/>
          </p:cNvCxnSpPr>
          <p:nvPr/>
        </p:nvCxnSpPr>
        <p:spPr bwMode="auto">
          <a:xfrm rot="10800000">
            <a:off x="742549" y="2859665"/>
            <a:ext cx="3942730" cy="2293872"/>
          </a:xfrm>
          <a:prstGeom prst="straightConnector1">
            <a:avLst/>
          </a:prstGeom>
          <a:noFill/>
          <a:ln w="38100">
            <a:solidFill>
              <a:srgbClr val="B21524"/>
            </a:solidFill>
            <a:round/>
            <a:headEnd/>
            <a:tailEnd type="arrow" w="med" len="med"/>
          </a:ln>
        </p:spPr>
      </p:cxnSp>
      <p:pic>
        <p:nvPicPr>
          <p:cNvPr id="7" name="Picture 6" descr="Arctic sea ic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7649" y="4131733"/>
            <a:ext cx="3603229" cy="267546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269886"/>
            <a:ext cx="9144000" cy="762000"/>
          </a:xfrm>
          <a:prstGeom prst="rect">
            <a:avLst/>
          </a:prstGeom>
          <a:noFill/>
          <a:ln w="9525">
            <a:solidFill>
              <a:srgbClr val="4F81BD"/>
            </a:solidFill>
            <a:miter lim="800000"/>
            <a:headEnd/>
            <a:tailEnd/>
          </a:ln>
        </p:spPr>
        <p:txBody>
          <a:bodyPr wrap="none" anchor="ctr">
            <a:prstTxWarp prst="textNoShape">
              <a:avLst/>
            </a:prstTxWarp>
          </a:bodyPr>
          <a:lstStyle/>
          <a:p>
            <a:pPr algn="ctr"/>
            <a:r>
              <a:rPr lang="en-US" sz="2400" b="1" dirty="0">
                <a:solidFill>
                  <a:srgbClr val="0067AC"/>
                </a:solidFill>
                <a:latin typeface="Comic Sans MS" pitchFamily="29" charset="0"/>
              </a:rPr>
              <a:t>Climate models: Natural processes do not account for </a:t>
            </a:r>
          </a:p>
          <a:p>
            <a:pPr algn="ctr"/>
            <a:r>
              <a:rPr lang="en-US" sz="2400" b="1" dirty="0">
                <a:solidFill>
                  <a:srgbClr val="0067AC"/>
                </a:solidFill>
                <a:latin typeface="Comic Sans MS" pitchFamily="29" charset="0"/>
              </a:rPr>
              <a:t>observed 20th century warming after 1965</a:t>
            </a:r>
          </a:p>
        </p:txBody>
      </p:sp>
      <p:pic>
        <p:nvPicPr>
          <p:cNvPr id="4" name="Picture 3" descr="aspen_obsnatall"/>
          <p:cNvPicPr>
            <a:picLocks noChangeAspect="1" noChangeArrowheads="1"/>
          </p:cNvPicPr>
          <p:nvPr/>
        </p:nvPicPr>
        <p:blipFill>
          <a:blip r:embed="rId2"/>
          <a:srcRect t="6102"/>
          <a:stretch>
            <a:fillRect/>
          </a:stretch>
        </p:blipFill>
        <p:spPr bwMode="auto">
          <a:xfrm>
            <a:off x="1396563" y="2336442"/>
            <a:ext cx="7048500" cy="4343758"/>
          </a:xfrm>
          <a:prstGeom prst="rect">
            <a:avLst/>
          </a:prstGeom>
          <a:noFill/>
          <a:ln w="9525">
            <a:noFill/>
            <a:miter lim="800000"/>
            <a:headEnd/>
            <a:tailEnd/>
          </a:ln>
        </p:spPr>
      </p:pic>
      <p:sp>
        <p:nvSpPr>
          <p:cNvPr id="2" name="TextBox 1"/>
          <p:cNvSpPr txBox="1"/>
          <p:nvPr/>
        </p:nvSpPr>
        <p:spPr>
          <a:xfrm>
            <a:off x="0" y="6586434"/>
            <a:ext cx="3711999" cy="276999"/>
          </a:xfrm>
          <a:prstGeom prst="rect">
            <a:avLst/>
          </a:prstGeom>
          <a:noFill/>
        </p:spPr>
        <p:txBody>
          <a:bodyPr wrap="none" rtlCol="0">
            <a:spAutoFit/>
          </a:bodyPr>
          <a:lstStyle/>
          <a:p>
            <a:r>
              <a:rPr lang="en-US" sz="1200" dirty="0" smtClean="0"/>
              <a:t>Jerry </a:t>
            </a:r>
            <a:r>
              <a:rPr lang="en-US" sz="1200" dirty="0" err="1" smtClean="0"/>
              <a:t>Meehl</a:t>
            </a:r>
            <a:r>
              <a:rPr lang="en-US" sz="1200" dirty="0" smtClean="0"/>
              <a:t>, National Center for Atmospheric Research</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647700"/>
            <a:ext cx="8458200" cy="1143000"/>
          </a:xfrm>
        </p:spPr>
        <p:txBody>
          <a:bodyPr/>
          <a:lstStyle/>
          <a:p>
            <a:pPr>
              <a:defRPr/>
            </a:pPr>
            <a:r>
              <a:rPr lang="en-US" sz="2400" b="1" dirty="0" smtClean="0">
                <a:ea typeface="ＭＳ Ｐゴシック" pitchFamily="58" charset="-128"/>
              </a:rPr>
              <a:t>We have Moved Outside the Range of Historical Variation</a:t>
            </a:r>
          </a:p>
        </p:txBody>
      </p:sp>
      <p:sp>
        <p:nvSpPr>
          <p:cNvPr id="5124" name="Title 1"/>
          <p:cNvSpPr txBox="1">
            <a:spLocks/>
          </p:cNvSpPr>
          <p:nvPr/>
        </p:nvSpPr>
        <p:spPr bwMode="auto">
          <a:xfrm>
            <a:off x="1219200" y="1790700"/>
            <a:ext cx="6781800" cy="762000"/>
          </a:xfrm>
          <a:prstGeom prst="rect">
            <a:avLst/>
          </a:prstGeom>
          <a:noFill/>
          <a:ln w="9525">
            <a:noFill/>
            <a:miter lim="800000"/>
            <a:headEnd/>
            <a:tailEnd/>
          </a:ln>
        </p:spPr>
        <p:txBody>
          <a:bodyPr anchor="ctr"/>
          <a:lstStyle/>
          <a:p>
            <a:pPr algn="ctr">
              <a:defRPr/>
            </a:pPr>
            <a:r>
              <a:rPr lang="en-US" sz="2000" b="1" dirty="0">
                <a:solidFill>
                  <a:srgbClr val="708F24"/>
                </a:solidFill>
                <a:effectLst>
                  <a:outerShdw blurRad="38100" dist="38100" dir="2700000" algn="tl">
                    <a:srgbClr val="000000">
                      <a:alpha val="43137"/>
                    </a:srgbClr>
                  </a:outerShdw>
                </a:effectLst>
                <a:latin typeface="Arial" pitchFamily="34" charset="0"/>
                <a:ea typeface="ＭＳ Ｐゴシック" pitchFamily="58" charset="-128"/>
                <a:cs typeface="Arial" pitchFamily="34" charset="0"/>
              </a:rPr>
              <a:t>800,000 Year Record of Carbon Dioxide Concentration</a:t>
            </a:r>
          </a:p>
        </p:txBody>
      </p:sp>
      <p:grpSp>
        <p:nvGrpSpPr>
          <p:cNvPr id="2" name="Group 8"/>
          <p:cNvGrpSpPr>
            <a:grpSpLocks/>
          </p:cNvGrpSpPr>
          <p:nvPr/>
        </p:nvGrpSpPr>
        <p:grpSpPr bwMode="auto">
          <a:xfrm>
            <a:off x="1524000" y="2438400"/>
            <a:ext cx="6172200" cy="4038600"/>
            <a:chOff x="1524000" y="2438400"/>
            <a:chExt cx="6172200" cy="4038600"/>
          </a:xfrm>
        </p:grpSpPr>
        <p:sp>
          <p:nvSpPr>
            <p:cNvPr id="8" name="Rectangle 7"/>
            <p:cNvSpPr/>
            <p:nvPr/>
          </p:nvSpPr>
          <p:spPr>
            <a:xfrm>
              <a:off x="1524000" y="2438400"/>
              <a:ext cx="6172200" cy="403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6087" name="Picture 5" descr="2100-Higher-emissions.png"/>
            <p:cNvPicPr>
              <a:picLocks noChangeAspect="1"/>
            </p:cNvPicPr>
            <p:nvPr/>
          </p:nvPicPr>
          <p:blipFill>
            <a:blip r:embed="rId3"/>
            <a:srcRect/>
            <a:stretch>
              <a:fillRect/>
            </a:stretch>
          </p:blipFill>
          <p:spPr bwMode="auto">
            <a:xfrm>
              <a:off x="1581150" y="2500313"/>
              <a:ext cx="6057900" cy="3914775"/>
            </a:xfrm>
            <a:prstGeom prst="rect">
              <a:avLst/>
            </a:prstGeom>
            <a:noFill/>
            <a:ln w="9525">
              <a:solidFill>
                <a:schemeClr val="accent1"/>
              </a:solidFill>
              <a:miter lim="800000"/>
              <a:headEnd/>
              <a:tailEnd/>
            </a:ln>
          </p:spPr>
        </p:pic>
      </p:grpSp>
      <p:sp>
        <p:nvSpPr>
          <p:cNvPr id="7" name="TextBox 6"/>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E:\IPCC_T2100.jpg"/>
          <p:cNvPicPr>
            <a:picLocks noChangeAspect="1" noChangeArrowheads="1"/>
          </p:cNvPicPr>
          <p:nvPr/>
        </p:nvPicPr>
        <p:blipFill>
          <a:blip r:embed="rId3"/>
          <a:srcRect/>
          <a:stretch>
            <a:fillRect/>
          </a:stretch>
        </p:blipFill>
        <p:spPr bwMode="auto">
          <a:xfrm>
            <a:off x="1066800" y="2342508"/>
            <a:ext cx="7086600" cy="4515491"/>
          </a:xfrm>
          <a:prstGeom prst="rect">
            <a:avLst/>
          </a:prstGeom>
          <a:noFill/>
          <a:ln w="9525">
            <a:noFill/>
            <a:miter lim="800000"/>
            <a:headEnd/>
            <a:tailEnd/>
          </a:ln>
        </p:spPr>
      </p:pic>
      <p:sp>
        <p:nvSpPr>
          <p:cNvPr id="48131" name="Rectangle 2"/>
          <p:cNvSpPr txBox="1">
            <a:spLocks noChangeArrowheads="1"/>
          </p:cNvSpPr>
          <p:nvPr/>
        </p:nvSpPr>
        <p:spPr bwMode="auto">
          <a:xfrm>
            <a:off x="160286" y="1294544"/>
            <a:ext cx="8686800" cy="762000"/>
          </a:xfrm>
          <a:prstGeom prst="rect">
            <a:avLst/>
          </a:prstGeom>
          <a:solidFill>
            <a:schemeClr val="tx2"/>
          </a:solidFill>
          <a:ln w="9525">
            <a:noFill/>
            <a:miter lim="800000"/>
            <a:headEnd/>
            <a:tailEnd/>
          </a:ln>
        </p:spPr>
        <p:txBody>
          <a:bodyPr lIns="182880" rIns="274320" anchor="ctr">
            <a:prstTxWarp prst="textNoShape">
              <a:avLst/>
            </a:prstTxWarp>
          </a:bodyPr>
          <a:lstStyle/>
          <a:p>
            <a:r>
              <a:rPr lang="en-US" sz="3200" b="1" dirty="0">
                <a:solidFill>
                  <a:srgbClr val="FFC000"/>
                </a:solidFill>
                <a:latin typeface="Century Gothic" pitchFamily="29" charset="0"/>
                <a:ea typeface="Century Gothic" pitchFamily="29" charset="0"/>
                <a:cs typeface="Century Gothic" pitchFamily="29" charset="0"/>
              </a:rPr>
              <a:t>What can we expect in the future?</a:t>
            </a:r>
          </a:p>
        </p:txBody>
      </p:sp>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DJF Temp"/>
          <p:cNvPicPr>
            <a:picLocks noChangeAspect="1" noChangeArrowheads="1"/>
          </p:cNvPicPr>
          <p:nvPr/>
        </p:nvPicPr>
        <p:blipFill>
          <a:blip r:embed="rId3"/>
          <a:srcRect/>
          <a:stretch>
            <a:fillRect/>
          </a:stretch>
        </p:blipFill>
        <p:spPr bwMode="auto">
          <a:xfrm>
            <a:off x="0" y="1023306"/>
            <a:ext cx="9144000" cy="5834694"/>
          </a:xfrm>
          <a:prstGeom prst="rect">
            <a:avLst/>
          </a:prstGeom>
          <a:noFill/>
          <a:ln w="9525">
            <a:noFill/>
            <a:miter lim="800000"/>
            <a:headEnd/>
            <a:tailEnd/>
          </a:ln>
        </p:spPr>
      </p:pic>
      <p:sp>
        <p:nvSpPr>
          <p:cNvPr id="61443"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descr="DJF temp US.tiff"/>
          <p:cNvPicPr>
            <a:picLocks noChangeAspect="1"/>
          </p:cNvPicPr>
          <p:nvPr/>
        </p:nvPicPr>
        <p:blipFill>
          <a:blip r:embed="rId2"/>
          <a:srcRect/>
          <a:stretch>
            <a:fillRect/>
          </a:stretch>
        </p:blipFill>
        <p:spPr bwMode="auto">
          <a:xfrm>
            <a:off x="1" y="1078338"/>
            <a:ext cx="4783916" cy="4712861"/>
          </a:xfrm>
          <a:prstGeom prst="rect">
            <a:avLst/>
          </a:prstGeom>
          <a:noFill/>
          <a:ln w="9525">
            <a:noFill/>
            <a:miter lim="800000"/>
            <a:headEnd/>
            <a:tailEnd/>
          </a:ln>
        </p:spPr>
      </p:pic>
      <p:pic>
        <p:nvPicPr>
          <p:cNvPr id="63491" name="Picture 2" descr="temp scale.tiff"/>
          <p:cNvPicPr>
            <a:picLocks noChangeAspect="1"/>
          </p:cNvPicPr>
          <p:nvPr/>
        </p:nvPicPr>
        <p:blipFill>
          <a:blip r:embed="rId3"/>
          <a:srcRect/>
          <a:stretch>
            <a:fillRect/>
          </a:stretch>
        </p:blipFill>
        <p:spPr bwMode="auto">
          <a:xfrm>
            <a:off x="1" y="6013916"/>
            <a:ext cx="5597674" cy="844084"/>
          </a:xfrm>
          <a:prstGeom prst="rect">
            <a:avLst/>
          </a:prstGeom>
          <a:noFill/>
          <a:ln w="9525">
            <a:noFill/>
            <a:miter lim="800000"/>
            <a:headEnd/>
            <a:tailEnd/>
          </a:ln>
        </p:spPr>
      </p:pic>
      <p:sp>
        <p:nvSpPr>
          <p:cNvPr id="63492" name="TextBox 3"/>
          <p:cNvSpPr txBox="1">
            <a:spLocks noChangeArrowheads="1"/>
          </p:cNvSpPr>
          <p:nvPr/>
        </p:nvSpPr>
        <p:spPr bwMode="auto">
          <a:xfrm>
            <a:off x="5005851" y="1504137"/>
            <a:ext cx="3846860" cy="830997"/>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December-January-February  Temperature Change</a:t>
            </a:r>
          </a:p>
        </p:txBody>
      </p:sp>
      <p:sp>
        <p:nvSpPr>
          <p:cNvPr id="63493" name="TextBox 4"/>
          <p:cNvSpPr txBox="1">
            <a:spLocks noChangeArrowheads="1"/>
          </p:cNvSpPr>
          <p:nvPr/>
        </p:nvSpPr>
        <p:spPr bwMode="auto">
          <a:xfrm>
            <a:off x="5005851" y="4361850"/>
            <a:ext cx="3649585" cy="707886"/>
          </a:xfrm>
          <a:prstGeom prst="rect">
            <a:avLst/>
          </a:prstGeom>
          <a:noFill/>
          <a:ln w="9525">
            <a:noFill/>
            <a:miter lim="800000"/>
            <a:headEnd/>
            <a:tailEnd/>
          </a:ln>
        </p:spPr>
        <p:txBody>
          <a:bodyPr wrap="square">
            <a:prstTxWarp prst="textNoShape">
              <a:avLst/>
            </a:prstTxWarp>
            <a:spAutoFit/>
          </a:bodyPr>
          <a:lstStyle/>
          <a:p>
            <a:r>
              <a:rPr lang="en-US" sz="2000" b="1" dirty="0">
                <a:solidFill>
                  <a:srgbClr val="0067AC"/>
                </a:solidFill>
              </a:rPr>
              <a:t>A1B Emission Scenario</a:t>
            </a:r>
          </a:p>
          <a:p>
            <a:r>
              <a:rPr lang="en-US" sz="2000" b="1" dirty="0">
                <a:solidFill>
                  <a:srgbClr val="0067AC"/>
                </a:solidFill>
              </a:rPr>
              <a:t>2080-2099 minus1980-1999</a:t>
            </a:r>
          </a:p>
        </p:txBody>
      </p:sp>
      <p:sp>
        <p:nvSpPr>
          <p:cNvPr id="63494" name="TextBox 5"/>
          <p:cNvSpPr txBox="1">
            <a:spLocks noChangeArrowheads="1"/>
          </p:cNvSpPr>
          <p:nvPr/>
        </p:nvSpPr>
        <p:spPr bwMode="auto">
          <a:xfrm>
            <a:off x="2003426" y="2740866"/>
            <a:ext cx="712787"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7.2</a:t>
            </a:r>
            <a:r>
              <a:rPr lang="en-US" sz="1600" baseline="30000"/>
              <a:t>o</a:t>
            </a:r>
            <a:r>
              <a:rPr lang="en-US" sz="1600"/>
              <a:t>F</a:t>
            </a:r>
          </a:p>
        </p:txBody>
      </p:sp>
      <p:sp>
        <p:nvSpPr>
          <p:cNvPr id="63495" name="TextBox 6"/>
          <p:cNvSpPr txBox="1">
            <a:spLocks noChangeArrowheads="1"/>
          </p:cNvSpPr>
          <p:nvPr/>
        </p:nvSpPr>
        <p:spPr bwMode="auto">
          <a:xfrm>
            <a:off x="2716213" y="3318180"/>
            <a:ext cx="712787"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6.3</a:t>
            </a:r>
            <a:r>
              <a:rPr lang="en-US" sz="1600" baseline="30000"/>
              <a:t>o</a:t>
            </a:r>
            <a:r>
              <a:rPr lang="en-US" sz="1600"/>
              <a:t>F</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JJA Temp"/>
          <p:cNvPicPr>
            <a:picLocks noChangeAspect="1" noChangeArrowheads="1"/>
          </p:cNvPicPr>
          <p:nvPr/>
        </p:nvPicPr>
        <p:blipFill>
          <a:blip r:embed="rId3"/>
          <a:srcRect/>
          <a:stretch>
            <a:fillRect/>
          </a:stretch>
        </p:blipFill>
        <p:spPr bwMode="auto">
          <a:xfrm>
            <a:off x="0" y="1158925"/>
            <a:ext cx="9144000" cy="5699075"/>
          </a:xfrm>
          <a:prstGeom prst="rect">
            <a:avLst/>
          </a:prstGeom>
          <a:noFill/>
          <a:ln w="9525">
            <a:noFill/>
            <a:miter lim="800000"/>
            <a:headEnd/>
            <a:tailEnd/>
          </a:ln>
        </p:spPr>
      </p:pic>
      <p:sp>
        <p:nvSpPr>
          <p:cNvPr id="64515"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descr="JJA temp US.tiff"/>
          <p:cNvPicPr>
            <a:picLocks noChangeAspect="1"/>
          </p:cNvPicPr>
          <p:nvPr/>
        </p:nvPicPr>
        <p:blipFill>
          <a:blip r:embed="rId2"/>
          <a:srcRect/>
          <a:stretch>
            <a:fillRect/>
          </a:stretch>
        </p:blipFill>
        <p:spPr bwMode="auto">
          <a:xfrm>
            <a:off x="0" y="1183256"/>
            <a:ext cx="4931873" cy="4772274"/>
          </a:xfrm>
          <a:prstGeom prst="rect">
            <a:avLst/>
          </a:prstGeom>
          <a:noFill/>
          <a:ln w="9525">
            <a:noFill/>
            <a:miter lim="800000"/>
            <a:headEnd/>
            <a:tailEnd/>
          </a:ln>
        </p:spPr>
      </p:pic>
      <p:pic>
        <p:nvPicPr>
          <p:cNvPr id="66563" name="Picture 2" descr="temp scale.tiff"/>
          <p:cNvPicPr>
            <a:picLocks noChangeAspect="1"/>
          </p:cNvPicPr>
          <p:nvPr/>
        </p:nvPicPr>
        <p:blipFill>
          <a:blip r:embed="rId3"/>
          <a:srcRect/>
          <a:stretch>
            <a:fillRect/>
          </a:stretch>
        </p:blipFill>
        <p:spPr bwMode="auto">
          <a:xfrm>
            <a:off x="0" y="5955530"/>
            <a:ext cx="5984875" cy="902470"/>
          </a:xfrm>
          <a:prstGeom prst="rect">
            <a:avLst/>
          </a:prstGeom>
          <a:noFill/>
          <a:ln w="9525">
            <a:noFill/>
            <a:miter lim="800000"/>
            <a:headEnd/>
            <a:tailEnd/>
          </a:ln>
        </p:spPr>
      </p:pic>
      <p:sp>
        <p:nvSpPr>
          <p:cNvPr id="66566" name="TextBox 5"/>
          <p:cNvSpPr txBox="1">
            <a:spLocks noChangeArrowheads="1"/>
          </p:cNvSpPr>
          <p:nvPr/>
        </p:nvSpPr>
        <p:spPr bwMode="auto">
          <a:xfrm>
            <a:off x="1908175" y="2952547"/>
            <a:ext cx="733425"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4.5</a:t>
            </a:r>
            <a:r>
              <a:rPr lang="en-US" sz="1600" baseline="30000"/>
              <a:t>o</a:t>
            </a:r>
            <a:r>
              <a:rPr lang="en-US" sz="1600"/>
              <a:t>F</a:t>
            </a:r>
          </a:p>
        </p:txBody>
      </p:sp>
      <p:sp>
        <p:nvSpPr>
          <p:cNvPr id="66567" name="TextBox 6"/>
          <p:cNvSpPr txBox="1">
            <a:spLocks noChangeArrowheads="1"/>
          </p:cNvSpPr>
          <p:nvPr/>
        </p:nvSpPr>
        <p:spPr bwMode="auto">
          <a:xfrm>
            <a:off x="2641600" y="3516595"/>
            <a:ext cx="696912"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dirty="0"/>
              <a:t>5.4</a:t>
            </a:r>
            <a:r>
              <a:rPr lang="en-US" sz="1600" baseline="30000" dirty="0"/>
              <a:t>o</a:t>
            </a:r>
            <a:r>
              <a:rPr lang="en-US" sz="1600" dirty="0"/>
              <a:t>F</a:t>
            </a:r>
          </a:p>
        </p:txBody>
      </p:sp>
      <p:sp>
        <p:nvSpPr>
          <p:cNvPr id="8" name="TextBox 3"/>
          <p:cNvSpPr txBox="1">
            <a:spLocks noChangeArrowheads="1"/>
          </p:cNvSpPr>
          <p:nvPr/>
        </p:nvSpPr>
        <p:spPr bwMode="auto">
          <a:xfrm>
            <a:off x="5412729" y="1504137"/>
            <a:ext cx="3439981" cy="830997"/>
          </a:xfrm>
          <a:prstGeom prst="rect">
            <a:avLst/>
          </a:prstGeom>
          <a:noFill/>
          <a:ln w="9525">
            <a:noFill/>
            <a:miter lim="800000"/>
            <a:headEnd/>
            <a:tailEnd/>
          </a:ln>
        </p:spPr>
        <p:txBody>
          <a:bodyPr wrap="square">
            <a:prstTxWarp prst="textNoShape">
              <a:avLst/>
            </a:prstTxWarp>
            <a:spAutoFit/>
          </a:bodyPr>
          <a:lstStyle/>
          <a:p>
            <a:pPr algn="ctr"/>
            <a:r>
              <a:rPr lang="en-US" sz="2400" b="1" dirty="0" smtClean="0">
                <a:solidFill>
                  <a:srgbClr val="0067AC"/>
                </a:solidFill>
              </a:rPr>
              <a:t>June-July-August  </a:t>
            </a:r>
            <a:r>
              <a:rPr lang="en-US" sz="2400" b="1" dirty="0">
                <a:solidFill>
                  <a:srgbClr val="0067AC"/>
                </a:solidFill>
              </a:rPr>
              <a:t>Temperature Change</a:t>
            </a:r>
          </a:p>
        </p:txBody>
      </p:sp>
      <p:sp>
        <p:nvSpPr>
          <p:cNvPr id="9" name="TextBox 4"/>
          <p:cNvSpPr txBox="1">
            <a:spLocks noChangeArrowheads="1"/>
          </p:cNvSpPr>
          <p:nvPr/>
        </p:nvSpPr>
        <p:spPr bwMode="auto">
          <a:xfrm>
            <a:off x="5412729" y="4361850"/>
            <a:ext cx="3242707" cy="707886"/>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67AC"/>
                </a:solidFill>
              </a:rPr>
              <a:t>A1B Emission Scenario</a:t>
            </a:r>
          </a:p>
          <a:p>
            <a:pPr algn="ctr"/>
            <a:r>
              <a:rPr lang="en-US" sz="2000" b="1" dirty="0">
                <a:solidFill>
                  <a:srgbClr val="0067AC"/>
                </a:solidFill>
              </a:rPr>
              <a:t>2080-2099 minus1980-1999</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066800"/>
            <a:ext cx="9144000" cy="914400"/>
          </a:xfrm>
        </p:spPr>
        <p:txBody>
          <a:bodyPr>
            <a:normAutofit fontScale="90000"/>
          </a:bodyPr>
          <a:lstStyle/>
          <a:p>
            <a:pPr algn="ctr" eaLnBrk="1" hangingPunct="1">
              <a:defRPr/>
            </a:pPr>
            <a:r>
              <a:rPr lang="en-US" sz="3000" b="1" dirty="0">
                <a:latin typeface="Arial" pitchFamily="-111" charset="0"/>
                <a:ea typeface="ＭＳ Ｐゴシック" pitchFamily="-111" charset="-128"/>
              </a:rPr>
              <a:t>Projected Change in Precipitation: 2081-2099</a:t>
            </a:r>
            <a:r>
              <a:rPr lang="en-US" sz="2600" b="1" dirty="0">
                <a:solidFill>
                  <a:srgbClr val="FFC000"/>
                </a:solidFill>
                <a:latin typeface="Arial" pitchFamily="-111" charset="0"/>
                <a:ea typeface="ＭＳ Ｐゴシック" pitchFamily="-111" charset="-128"/>
              </a:rPr>
              <a:t/>
            </a:r>
            <a:br>
              <a:rPr lang="en-US" sz="2600" b="1" dirty="0">
                <a:solidFill>
                  <a:srgbClr val="FFC000"/>
                </a:solidFill>
                <a:latin typeface="Arial" pitchFamily="-111" charset="0"/>
                <a:ea typeface="ＭＳ Ｐゴシック" pitchFamily="-111" charset="-128"/>
              </a:rPr>
            </a:br>
            <a:endParaRPr lang="en-US" sz="2600" b="1" dirty="0">
              <a:solidFill>
                <a:srgbClr val="FFC000"/>
              </a:solidFill>
              <a:latin typeface="Arial" pitchFamily="-111" charset="0"/>
              <a:ea typeface="ＭＳ Ｐゴシック" pitchFamily="-111" charset="-128"/>
            </a:endParaRPr>
          </a:p>
        </p:txBody>
      </p:sp>
      <p:sp>
        <p:nvSpPr>
          <p:cNvPr id="34819" name="Rectangle 4"/>
          <p:cNvSpPr>
            <a:spLocks noChangeArrowheads="1"/>
          </p:cNvSpPr>
          <p:nvPr/>
        </p:nvSpPr>
        <p:spPr bwMode="auto">
          <a:xfrm>
            <a:off x="0" y="5842198"/>
            <a:ext cx="2590800" cy="708025"/>
          </a:xfrm>
          <a:prstGeom prst="rect">
            <a:avLst/>
          </a:prstGeom>
          <a:noFill/>
          <a:ln w="9525">
            <a:noFill/>
            <a:miter lim="800000"/>
            <a:headEnd/>
            <a:tailEnd/>
          </a:ln>
        </p:spPr>
        <p:txBody>
          <a:bodyPr>
            <a:prstTxWarp prst="textNoShape">
              <a:avLst/>
            </a:prstTxWarp>
            <a:spAutoFit/>
          </a:bodyPr>
          <a:lstStyle/>
          <a:p>
            <a:pPr>
              <a:defRPr/>
            </a:pPr>
            <a:r>
              <a:rPr lang="en-US" sz="2000" dirty="0">
                <a:solidFill>
                  <a:srgbClr val="0067AC"/>
                </a:solidFill>
                <a:latin typeface="Arial" pitchFamily="-111" charset="0"/>
                <a:ea typeface="ＭＳ Ｐゴシック" pitchFamily="-111" charset="-128"/>
                <a:cs typeface="ＭＳ Ｐゴシック" pitchFamily="-111" charset="-128"/>
              </a:rPr>
              <a:t>Relative to 1960-1990</a:t>
            </a:r>
          </a:p>
        </p:txBody>
      </p:sp>
      <p:sp>
        <p:nvSpPr>
          <p:cNvPr id="55300" name="TextBox 5"/>
          <p:cNvSpPr txBox="1">
            <a:spLocks noChangeArrowheads="1"/>
          </p:cNvSpPr>
          <p:nvPr/>
        </p:nvSpPr>
        <p:spPr bwMode="auto">
          <a:xfrm>
            <a:off x="3962400" y="6172200"/>
            <a:ext cx="2133600" cy="338138"/>
          </a:xfrm>
          <a:prstGeom prst="rect">
            <a:avLst/>
          </a:prstGeom>
          <a:noFill/>
          <a:ln w="9525">
            <a:noFill/>
            <a:miter lim="800000"/>
            <a:headEnd/>
            <a:tailEnd/>
          </a:ln>
        </p:spPr>
        <p:txBody>
          <a:bodyPr>
            <a:prstTxWarp prst="textNoShape">
              <a:avLst/>
            </a:prstTxWarp>
            <a:spAutoFit/>
          </a:bodyPr>
          <a:lstStyle/>
          <a:p>
            <a:r>
              <a:rPr lang="en-US" sz="1600">
                <a:solidFill>
                  <a:srgbClr val="FF0000"/>
                </a:solidFill>
              </a:rPr>
              <a:t>NOTE: Scale Reversed</a:t>
            </a:r>
          </a:p>
        </p:txBody>
      </p:sp>
      <p:pic>
        <p:nvPicPr>
          <p:cNvPr id="55301" name="Picture 3" descr="Untitled-1.jpg"/>
          <p:cNvPicPr>
            <a:picLocks noChangeAspect="1"/>
          </p:cNvPicPr>
          <p:nvPr/>
        </p:nvPicPr>
        <p:blipFill>
          <a:blip r:embed="rId2"/>
          <a:srcRect/>
          <a:stretch>
            <a:fillRect/>
          </a:stretch>
        </p:blipFill>
        <p:spPr bwMode="auto">
          <a:xfrm>
            <a:off x="3592324" y="1738386"/>
            <a:ext cx="5551676" cy="5119613"/>
          </a:xfrm>
          <a:prstGeom prst="rect">
            <a:avLst/>
          </a:prstGeom>
          <a:noFill/>
          <a:ln w="9525">
            <a:noFill/>
            <a:miter lim="800000"/>
            <a:headEnd/>
            <a:tailEnd/>
          </a:ln>
        </p:spPr>
      </p:pic>
      <p:sp>
        <p:nvSpPr>
          <p:cNvPr id="55302" name="Rectangle 6"/>
          <p:cNvSpPr>
            <a:spLocks noChangeArrowheads="1"/>
          </p:cNvSpPr>
          <p:nvPr/>
        </p:nvSpPr>
        <p:spPr bwMode="auto">
          <a:xfrm>
            <a:off x="0" y="2416482"/>
            <a:ext cx="2590800" cy="3090077"/>
          </a:xfrm>
          <a:prstGeom prst="rect">
            <a:avLst/>
          </a:prstGeom>
          <a:noFill/>
          <a:ln w="9525">
            <a:noFill/>
            <a:miter lim="800000"/>
            <a:headEnd/>
            <a:tailEnd/>
          </a:ln>
        </p:spPr>
        <p:txBody>
          <a:bodyPr>
            <a:prstTxWarp prst="textNoShape">
              <a:avLst/>
            </a:prstTxWarp>
            <a:spAutoFit/>
          </a:bodyPr>
          <a:lstStyle/>
          <a:p>
            <a:pPr>
              <a:lnSpc>
                <a:spcPct val="90000"/>
              </a:lnSpc>
            </a:pPr>
            <a:r>
              <a:rPr lang="en-US" sz="2400" b="1" dirty="0">
                <a:solidFill>
                  <a:srgbClr val="0067AC"/>
                </a:solidFill>
              </a:rPr>
              <a:t>Midwest: Increasing winter and spring precipitation, with drier summers</a:t>
            </a:r>
          </a:p>
          <a:p>
            <a:pPr>
              <a:lnSpc>
                <a:spcPct val="90000"/>
              </a:lnSpc>
            </a:pPr>
            <a:endParaRPr lang="en-US" sz="2400" b="1" dirty="0">
              <a:solidFill>
                <a:srgbClr val="0067AC"/>
              </a:solidFill>
            </a:endParaRPr>
          </a:p>
          <a:p>
            <a:pPr>
              <a:lnSpc>
                <a:spcPct val="90000"/>
              </a:lnSpc>
            </a:pPr>
            <a:r>
              <a:rPr lang="en-US" sz="2400" b="1" dirty="0">
                <a:solidFill>
                  <a:srgbClr val="0067AC"/>
                </a:solidFill>
              </a:rPr>
              <a:t>More frequent and intense periods of heavy rainfall</a:t>
            </a:r>
          </a:p>
        </p:txBody>
      </p:sp>
      <p:sp>
        <p:nvSpPr>
          <p:cNvPr id="7" name="TextBox 6"/>
          <p:cNvSpPr txBox="1"/>
          <p:nvPr/>
        </p:nvSpPr>
        <p:spPr>
          <a:xfrm>
            <a:off x="2359356" y="5250497"/>
            <a:ext cx="1232968" cy="1477328"/>
          </a:xfrm>
          <a:prstGeom prst="rect">
            <a:avLst/>
          </a:prstGeom>
          <a:noFill/>
        </p:spPr>
        <p:txBody>
          <a:bodyPr wrap="square" rtlCol="0">
            <a:spAutoFit/>
          </a:bodyPr>
          <a:lstStyle/>
          <a:p>
            <a:r>
              <a:rPr lang="en-US" dirty="0" err="1" smtClean="0">
                <a:solidFill>
                  <a:srgbClr val="FF0000"/>
                </a:solidFill>
              </a:rPr>
              <a:t>Unstippled</a:t>
            </a:r>
            <a:r>
              <a:rPr lang="en-US" dirty="0" smtClean="0">
                <a:solidFill>
                  <a:srgbClr val="FF0000"/>
                </a:solidFill>
              </a:rPr>
              <a:t> regions indicate reduced confidence </a:t>
            </a:r>
            <a:endParaRPr lang="en-US" dirty="0">
              <a:solidFill>
                <a:srgbClr val="FF0000"/>
              </a:solidFill>
            </a:endParaRPr>
          </a:p>
        </p:txBody>
      </p:sp>
      <p:sp>
        <p:nvSpPr>
          <p:cNvPr id="8" name="TextBox 7"/>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1143000"/>
            <a:ext cx="7772400" cy="1143000"/>
          </a:xfrm>
        </p:spPr>
        <p:txBody>
          <a:bodyPr/>
          <a:lstStyle/>
          <a:p>
            <a:pPr>
              <a:defRPr/>
            </a:pPr>
            <a:r>
              <a:rPr lang="en-US" b="1">
                <a:solidFill>
                  <a:srgbClr val="212189"/>
                </a:solidFill>
                <a:latin typeface="Arial" pitchFamily="-112" charset="0"/>
              </a:rPr>
              <a:t>Outline</a:t>
            </a:r>
            <a:endParaRPr lang="en-US">
              <a:solidFill>
                <a:srgbClr val="212189"/>
              </a:solidFill>
            </a:endParaRPr>
          </a:p>
        </p:txBody>
      </p:sp>
      <p:sp>
        <p:nvSpPr>
          <p:cNvPr id="19459" name="Rectangle 3"/>
          <p:cNvSpPr>
            <a:spLocks noGrp="1" noChangeArrowheads="1"/>
          </p:cNvSpPr>
          <p:nvPr>
            <p:ph type="body" idx="1"/>
          </p:nvPr>
        </p:nvSpPr>
        <p:spPr>
          <a:xfrm>
            <a:off x="2353733" y="1955800"/>
            <a:ext cx="6593417" cy="4529667"/>
          </a:xfrm>
        </p:spPr>
        <p:txBody>
          <a:bodyPr>
            <a:normAutofit/>
          </a:bodyPr>
          <a:lstStyle/>
          <a:p>
            <a:pPr>
              <a:lnSpc>
                <a:spcPct val="90000"/>
              </a:lnSpc>
              <a:buFont typeface="Wingdings" charset="2"/>
              <a:buChar char=""/>
              <a:defRPr/>
            </a:pPr>
            <a:r>
              <a:rPr lang="en-US" sz="3200" dirty="0" smtClean="0">
                <a:solidFill>
                  <a:srgbClr val="2A3F9C"/>
                </a:solidFill>
                <a:latin typeface="Arial" charset="0"/>
              </a:rPr>
              <a:t>Observed global changes in carbon dioxide and temperature</a:t>
            </a:r>
          </a:p>
          <a:p>
            <a:pPr>
              <a:lnSpc>
                <a:spcPct val="90000"/>
              </a:lnSpc>
              <a:buFont typeface="Wingdings" charset="2"/>
              <a:buChar char=""/>
              <a:defRPr/>
            </a:pPr>
            <a:r>
              <a:rPr lang="en-US" sz="3200" dirty="0" smtClean="0">
                <a:solidFill>
                  <a:srgbClr val="2A3F9C"/>
                </a:solidFill>
                <a:latin typeface="Arial" charset="0"/>
              </a:rPr>
              <a:t>Projected future changes in global and US temperatures and precipitation</a:t>
            </a:r>
          </a:p>
          <a:p>
            <a:pPr>
              <a:lnSpc>
                <a:spcPct val="90000"/>
              </a:lnSpc>
              <a:buFont typeface="Wingdings" charset="2"/>
              <a:buChar char=""/>
              <a:defRPr/>
            </a:pPr>
            <a:r>
              <a:rPr lang="en-US" sz="3200" dirty="0" smtClean="0">
                <a:solidFill>
                  <a:srgbClr val="2A3F9C"/>
                </a:solidFill>
                <a:latin typeface="Arial" charset="0"/>
              </a:rPr>
              <a:t>Adaptation already is happening</a:t>
            </a:r>
          </a:p>
          <a:p>
            <a:pPr>
              <a:lnSpc>
                <a:spcPct val="90000"/>
              </a:lnSpc>
              <a:buFont typeface="Wingdings" charset="2"/>
              <a:buChar char=""/>
              <a:defRPr/>
            </a:pPr>
            <a:r>
              <a:rPr lang="en-US" sz="3200" dirty="0" smtClean="0">
                <a:solidFill>
                  <a:srgbClr val="2A3F9C"/>
                </a:solidFill>
                <a:latin typeface="Arial" charset="0"/>
              </a:rPr>
              <a:t>Mitigation must be a priority</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dsm_tmin_1975_le-10F"/>
          <p:cNvPicPr>
            <a:picLocks noChangeAspect="1" noChangeArrowheads="1"/>
          </p:cNvPicPr>
          <p:nvPr/>
        </p:nvPicPr>
        <p:blipFill>
          <a:blip r:embed="rId2"/>
          <a:srcRect/>
          <a:stretch>
            <a:fillRect/>
          </a:stretch>
        </p:blipFill>
        <p:spPr bwMode="auto">
          <a:xfrm>
            <a:off x="0" y="2059084"/>
            <a:ext cx="9158288" cy="4798916"/>
          </a:xfrm>
          <a:prstGeom prst="rect">
            <a:avLst/>
          </a:prstGeom>
          <a:noFill/>
          <a:ln w="9525">
            <a:noFill/>
            <a:miter lim="800000"/>
            <a:headEnd/>
            <a:tailEnd/>
          </a:ln>
        </p:spPr>
      </p:pic>
      <p:sp>
        <p:nvSpPr>
          <p:cNvPr id="72707" name="TextBox 2"/>
          <p:cNvSpPr txBox="1">
            <a:spLocks noChangeArrowheads="1"/>
          </p:cNvSpPr>
          <p:nvPr/>
        </p:nvSpPr>
        <p:spPr bwMode="auto">
          <a:xfrm>
            <a:off x="1524000" y="1351059"/>
            <a:ext cx="5670550" cy="708025"/>
          </a:xfrm>
          <a:prstGeom prst="rect">
            <a:avLst/>
          </a:prstGeom>
          <a:noFill/>
          <a:ln w="9525">
            <a:noFill/>
            <a:miter lim="800000"/>
            <a:headEnd/>
            <a:tailEnd/>
          </a:ln>
        </p:spPr>
        <p:txBody>
          <a:bodyPr wrap="none">
            <a:prstTxWarp prst="textNoShape">
              <a:avLst/>
            </a:prstTxWarp>
            <a:spAutoFit/>
          </a:bodyPr>
          <a:lstStyle/>
          <a:p>
            <a:r>
              <a:rPr lang="en-US" sz="4000" b="1" dirty="0">
                <a:solidFill>
                  <a:srgbClr val="0067AC"/>
                </a:solidFill>
                <a:latin typeface="Franklin Gothic Book" pitchFamily="34" charset="0"/>
                <a:ea typeface="Arial" pitchFamily="34" charset="0"/>
                <a:cs typeface="Arial" pitchFamily="34" charset="0"/>
              </a:rPr>
              <a:t>Des Moines Airport Data</a:t>
            </a:r>
          </a:p>
        </p:txBody>
      </p:sp>
      <p:sp>
        <p:nvSpPr>
          <p:cNvPr id="4" name="TextBox 3"/>
          <p:cNvSpPr txBox="1"/>
          <p:nvPr/>
        </p:nvSpPr>
        <p:spPr>
          <a:xfrm>
            <a:off x="5065035" y="6504396"/>
            <a:ext cx="4078965" cy="307777"/>
          </a:xfrm>
          <a:prstGeom prst="rect">
            <a:avLst/>
          </a:prstGeom>
          <a:noFill/>
        </p:spPr>
        <p:txBody>
          <a:bodyPr wrap="square" rtlCol="0">
            <a:spAutoFit/>
          </a:bodyPr>
          <a:lstStyle/>
          <a:p>
            <a:r>
              <a:rPr lang="en-US" sz="1400" dirty="0" smtClean="0">
                <a:solidFill>
                  <a:srgbClr val="FF0000"/>
                </a:solidFill>
              </a:rPr>
              <a:t>Caution:  Not corrected for urban heat island effects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681710422"/>
              </p:ext>
            </p:extLst>
          </p:nvPr>
        </p:nvGraphicFramePr>
        <p:xfrm>
          <a:off x="0" y="2085975"/>
          <a:ext cx="9144000" cy="477202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2"/>
          <p:cNvSpPr txBox="1">
            <a:spLocks noChangeArrowheads="1"/>
          </p:cNvSpPr>
          <p:nvPr/>
        </p:nvSpPr>
        <p:spPr bwMode="auto">
          <a:xfrm>
            <a:off x="1524000" y="1273175"/>
            <a:ext cx="5435252" cy="707886"/>
          </a:xfrm>
          <a:prstGeom prst="rect">
            <a:avLst/>
          </a:prstGeom>
          <a:noFill/>
          <a:ln w="9525">
            <a:noFill/>
            <a:miter lim="800000"/>
            <a:headEnd/>
            <a:tailEnd/>
          </a:ln>
        </p:spPr>
        <p:txBody>
          <a:bodyPr wrap="none">
            <a:prstTxWarp prst="textNoShape">
              <a:avLst/>
            </a:prstTxWarp>
            <a:spAutoFit/>
          </a:bodyPr>
          <a:lstStyle/>
          <a:p>
            <a:r>
              <a:rPr lang="en-US" sz="4000" b="1" dirty="0">
                <a:solidFill>
                  <a:srgbClr val="008000"/>
                </a:solidFill>
                <a:ea typeface="Arial" pitchFamily="-112" charset="0"/>
                <a:cs typeface="Arial" pitchFamily="-112" charset="0"/>
              </a:rPr>
              <a:t>Des Moines Airport Data</a:t>
            </a:r>
          </a:p>
        </p:txBody>
      </p:sp>
      <p:sp>
        <p:nvSpPr>
          <p:cNvPr id="6" name="TextBox 3"/>
          <p:cNvSpPr txBox="1">
            <a:spLocks noChangeArrowheads="1"/>
          </p:cNvSpPr>
          <p:nvPr/>
        </p:nvSpPr>
        <p:spPr bwMode="auto">
          <a:xfrm>
            <a:off x="808567" y="4118969"/>
            <a:ext cx="1003300" cy="369888"/>
          </a:xfrm>
          <a:prstGeom prst="rect">
            <a:avLst/>
          </a:prstGeom>
          <a:solidFill>
            <a:schemeClr val="bg1"/>
          </a:solidFill>
          <a:ln w="9525">
            <a:noFill/>
            <a:miter lim="800000"/>
            <a:headEnd/>
            <a:tailEnd/>
          </a:ln>
        </p:spPr>
        <p:txBody>
          <a:bodyPr wrap="square">
            <a:prstTxWarp prst="textNoShape">
              <a:avLst/>
            </a:prstTxWarp>
            <a:spAutoFit/>
          </a:bodyPr>
          <a:lstStyle/>
          <a:p>
            <a:r>
              <a:rPr lang="en-US" sz="1800" dirty="0" smtClean="0"/>
              <a:t>1974:  </a:t>
            </a:r>
            <a:r>
              <a:rPr lang="en-US" dirty="0"/>
              <a:t>7</a:t>
            </a:r>
            <a:endParaRPr lang="en-US" sz="1800" dirty="0"/>
          </a:p>
        </p:txBody>
      </p:sp>
      <p:sp>
        <p:nvSpPr>
          <p:cNvPr id="7" name="TextBox 3"/>
          <p:cNvSpPr txBox="1">
            <a:spLocks noChangeArrowheads="1"/>
          </p:cNvSpPr>
          <p:nvPr/>
        </p:nvSpPr>
        <p:spPr bwMode="auto">
          <a:xfrm>
            <a:off x="1951567" y="3932985"/>
            <a:ext cx="1011766" cy="369332"/>
          </a:xfrm>
          <a:prstGeom prst="rect">
            <a:avLst/>
          </a:prstGeom>
          <a:solidFill>
            <a:schemeClr val="bg1"/>
          </a:solidFill>
          <a:ln w="9525">
            <a:noFill/>
            <a:miter lim="800000"/>
            <a:headEnd/>
            <a:tailEnd/>
          </a:ln>
        </p:spPr>
        <p:txBody>
          <a:bodyPr wrap="square">
            <a:prstTxWarp prst="textNoShape">
              <a:avLst/>
            </a:prstTxWarp>
            <a:spAutoFit/>
          </a:bodyPr>
          <a:lstStyle/>
          <a:p>
            <a:r>
              <a:rPr lang="en-US" sz="1800" dirty="0" smtClean="0"/>
              <a:t>1977:  8</a:t>
            </a:r>
            <a:endParaRPr lang="en-US" sz="1800" dirty="0"/>
          </a:p>
        </p:txBody>
      </p:sp>
      <p:sp>
        <p:nvSpPr>
          <p:cNvPr id="8" name="TextBox 3"/>
          <p:cNvSpPr txBox="1">
            <a:spLocks noChangeArrowheads="1"/>
          </p:cNvSpPr>
          <p:nvPr/>
        </p:nvSpPr>
        <p:spPr bwMode="auto">
          <a:xfrm>
            <a:off x="1962150" y="304581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1983:  </a:t>
            </a:r>
            <a:r>
              <a:rPr lang="en-US" dirty="0" smtClean="0"/>
              <a:t>13</a:t>
            </a:r>
            <a:endParaRPr lang="en-US" sz="1800" dirty="0"/>
          </a:p>
        </p:txBody>
      </p:sp>
      <p:sp>
        <p:nvSpPr>
          <p:cNvPr id="9" name="TextBox 3"/>
          <p:cNvSpPr txBox="1">
            <a:spLocks noChangeArrowheads="1"/>
          </p:cNvSpPr>
          <p:nvPr/>
        </p:nvSpPr>
        <p:spPr bwMode="auto">
          <a:xfrm>
            <a:off x="4349750" y="3415705"/>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1988:  </a:t>
            </a:r>
            <a:r>
              <a:rPr lang="en-US" dirty="0" smtClean="0"/>
              <a:t>10</a:t>
            </a:r>
            <a:endParaRPr lang="en-US" sz="1800" dirty="0"/>
          </a:p>
        </p:txBody>
      </p:sp>
    </p:spTree>
    <p:extLst>
      <p:ext uri="{BB962C8B-B14F-4D97-AF65-F5344CB8AC3E}">
        <p14:creationId xmlns:p14="http://schemas.microsoft.com/office/powerpoint/2010/main" val="108722441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909183907"/>
              </p:ext>
            </p:extLst>
          </p:nvPr>
        </p:nvGraphicFramePr>
        <p:xfrm>
          <a:off x="0" y="2085975"/>
          <a:ext cx="9144000" cy="477202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2"/>
          <p:cNvSpPr txBox="1">
            <a:spLocks noChangeArrowheads="1"/>
          </p:cNvSpPr>
          <p:nvPr/>
        </p:nvSpPr>
        <p:spPr bwMode="auto">
          <a:xfrm>
            <a:off x="1524000" y="1273175"/>
            <a:ext cx="5435252" cy="707886"/>
          </a:xfrm>
          <a:prstGeom prst="rect">
            <a:avLst/>
          </a:prstGeom>
          <a:noFill/>
          <a:ln w="9525">
            <a:noFill/>
            <a:miter lim="800000"/>
            <a:headEnd/>
            <a:tailEnd/>
          </a:ln>
        </p:spPr>
        <p:txBody>
          <a:bodyPr wrap="none">
            <a:prstTxWarp prst="textNoShape">
              <a:avLst/>
            </a:prstTxWarp>
            <a:spAutoFit/>
          </a:bodyPr>
          <a:lstStyle/>
          <a:p>
            <a:r>
              <a:rPr lang="en-US" sz="4000" b="1" dirty="0">
                <a:solidFill>
                  <a:srgbClr val="008000"/>
                </a:solidFill>
                <a:ea typeface="Arial" pitchFamily="-112" charset="0"/>
                <a:cs typeface="Arial" pitchFamily="-112" charset="0"/>
              </a:rPr>
              <a:t>Des Moines Airport Data</a:t>
            </a:r>
          </a:p>
        </p:txBody>
      </p:sp>
      <p:sp>
        <p:nvSpPr>
          <p:cNvPr id="6" name="TextBox 3"/>
          <p:cNvSpPr txBox="1">
            <a:spLocks noChangeArrowheads="1"/>
          </p:cNvSpPr>
          <p:nvPr/>
        </p:nvSpPr>
        <p:spPr bwMode="auto">
          <a:xfrm>
            <a:off x="808567" y="4118969"/>
            <a:ext cx="1003300" cy="369888"/>
          </a:xfrm>
          <a:prstGeom prst="rect">
            <a:avLst/>
          </a:prstGeom>
          <a:solidFill>
            <a:schemeClr val="bg1"/>
          </a:solidFill>
          <a:ln w="9525">
            <a:noFill/>
            <a:miter lim="800000"/>
            <a:headEnd/>
            <a:tailEnd/>
          </a:ln>
        </p:spPr>
        <p:txBody>
          <a:bodyPr wrap="square">
            <a:prstTxWarp prst="textNoShape">
              <a:avLst/>
            </a:prstTxWarp>
            <a:spAutoFit/>
          </a:bodyPr>
          <a:lstStyle/>
          <a:p>
            <a:r>
              <a:rPr lang="en-US" sz="1800" dirty="0" smtClean="0"/>
              <a:t>1974:  </a:t>
            </a:r>
            <a:r>
              <a:rPr lang="en-US" dirty="0"/>
              <a:t>7</a:t>
            </a:r>
            <a:endParaRPr lang="en-US" sz="1800" dirty="0"/>
          </a:p>
        </p:txBody>
      </p:sp>
      <p:sp>
        <p:nvSpPr>
          <p:cNvPr id="7" name="TextBox 3"/>
          <p:cNvSpPr txBox="1">
            <a:spLocks noChangeArrowheads="1"/>
          </p:cNvSpPr>
          <p:nvPr/>
        </p:nvSpPr>
        <p:spPr bwMode="auto">
          <a:xfrm>
            <a:off x="1951567" y="3932985"/>
            <a:ext cx="1011766" cy="369332"/>
          </a:xfrm>
          <a:prstGeom prst="rect">
            <a:avLst/>
          </a:prstGeom>
          <a:solidFill>
            <a:schemeClr val="bg1"/>
          </a:solidFill>
          <a:ln w="9525">
            <a:noFill/>
            <a:miter lim="800000"/>
            <a:headEnd/>
            <a:tailEnd/>
          </a:ln>
        </p:spPr>
        <p:txBody>
          <a:bodyPr wrap="square">
            <a:prstTxWarp prst="textNoShape">
              <a:avLst/>
            </a:prstTxWarp>
            <a:spAutoFit/>
          </a:bodyPr>
          <a:lstStyle/>
          <a:p>
            <a:r>
              <a:rPr lang="en-US" sz="1800" dirty="0" smtClean="0"/>
              <a:t>1977:  8</a:t>
            </a:r>
            <a:endParaRPr lang="en-US" sz="1800" dirty="0"/>
          </a:p>
        </p:txBody>
      </p:sp>
      <p:sp>
        <p:nvSpPr>
          <p:cNvPr id="8" name="TextBox 3"/>
          <p:cNvSpPr txBox="1">
            <a:spLocks noChangeArrowheads="1"/>
          </p:cNvSpPr>
          <p:nvPr/>
        </p:nvSpPr>
        <p:spPr bwMode="auto">
          <a:xfrm>
            <a:off x="1962150" y="304581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1983:  </a:t>
            </a:r>
            <a:r>
              <a:rPr lang="en-US" dirty="0" smtClean="0"/>
              <a:t>13</a:t>
            </a:r>
            <a:endParaRPr lang="en-US" sz="1800" dirty="0"/>
          </a:p>
        </p:txBody>
      </p:sp>
      <p:sp>
        <p:nvSpPr>
          <p:cNvPr id="9" name="TextBox 3"/>
          <p:cNvSpPr txBox="1">
            <a:spLocks noChangeArrowheads="1"/>
          </p:cNvSpPr>
          <p:nvPr/>
        </p:nvSpPr>
        <p:spPr bwMode="auto">
          <a:xfrm>
            <a:off x="4349750" y="3415705"/>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1988:  </a:t>
            </a:r>
            <a:r>
              <a:rPr lang="en-US" dirty="0" smtClean="0"/>
              <a:t>10</a:t>
            </a:r>
            <a:endParaRPr lang="en-US" sz="1800" dirty="0"/>
          </a:p>
        </p:txBody>
      </p:sp>
      <p:sp>
        <p:nvSpPr>
          <p:cNvPr id="11" name="Left Brace 9"/>
          <p:cNvSpPr>
            <a:spLocks/>
          </p:cNvSpPr>
          <p:nvPr/>
        </p:nvSpPr>
        <p:spPr bwMode="auto">
          <a:xfrm rot="5400000">
            <a:off x="6112933" y="3459627"/>
            <a:ext cx="762000" cy="4051300"/>
          </a:xfrm>
          <a:prstGeom prst="leftBrace">
            <a:avLst>
              <a:gd name="adj1" fmla="val 8331"/>
              <a:gd name="adj2" fmla="val 50278"/>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13" name="TextBox 11"/>
          <p:cNvSpPr txBox="1">
            <a:spLocks noChangeArrowheads="1"/>
          </p:cNvSpPr>
          <p:nvPr/>
        </p:nvSpPr>
        <p:spPr bwMode="auto">
          <a:xfrm>
            <a:off x="4876799" y="4564648"/>
            <a:ext cx="3272367" cy="369888"/>
          </a:xfrm>
          <a:prstGeom prst="rect">
            <a:avLst/>
          </a:prstGeom>
          <a:solidFill>
            <a:schemeClr val="bg1"/>
          </a:solidFill>
          <a:ln w="9525">
            <a:noFill/>
            <a:miter lim="800000"/>
            <a:headEnd/>
            <a:tailEnd/>
          </a:ln>
        </p:spPr>
        <p:txBody>
          <a:bodyPr wrap="square">
            <a:prstTxWarp prst="textNoShape">
              <a:avLst/>
            </a:prstTxWarp>
            <a:spAutoFit/>
          </a:bodyPr>
          <a:lstStyle/>
          <a:p>
            <a:pPr algn="ctr"/>
            <a:r>
              <a:rPr lang="en-US" sz="1800" dirty="0"/>
              <a:t>6 days ≥ 100</a:t>
            </a:r>
            <a:r>
              <a:rPr lang="en-US" sz="1800" baseline="30000" dirty="0"/>
              <a:t>o</a:t>
            </a:r>
            <a:r>
              <a:rPr lang="en-US" sz="1800" dirty="0"/>
              <a:t>F </a:t>
            </a:r>
            <a:r>
              <a:rPr lang="en-US" sz="1800" dirty="0" smtClean="0"/>
              <a:t>in 23 </a:t>
            </a:r>
            <a:r>
              <a:rPr lang="en-US" sz="1800" dirty="0"/>
              <a:t>years</a:t>
            </a:r>
          </a:p>
        </p:txBody>
      </p:sp>
    </p:spTree>
    <p:extLst>
      <p:ext uri="{BB962C8B-B14F-4D97-AF65-F5344CB8AC3E}">
        <p14:creationId xmlns:p14="http://schemas.microsoft.com/office/powerpoint/2010/main" val="45981481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3814607158"/>
              </p:ext>
            </p:extLst>
          </p:nvPr>
        </p:nvGraphicFramePr>
        <p:xfrm>
          <a:off x="0" y="2085975"/>
          <a:ext cx="9144000" cy="477202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2"/>
          <p:cNvSpPr txBox="1">
            <a:spLocks noChangeArrowheads="1"/>
          </p:cNvSpPr>
          <p:nvPr/>
        </p:nvSpPr>
        <p:spPr bwMode="auto">
          <a:xfrm>
            <a:off x="1524000" y="1273175"/>
            <a:ext cx="5435252" cy="707886"/>
          </a:xfrm>
          <a:prstGeom prst="rect">
            <a:avLst/>
          </a:prstGeom>
          <a:noFill/>
          <a:ln w="9525">
            <a:noFill/>
            <a:miter lim="800000"/>
            <a:headEnd/>
            <a:tailEnd/>
          </a:ln>
        </p:spPr>
        <p:txBody>
          <a:bodyPr wrap="none">
            <a:prstTxWarp prst="textNoShape">
              <a:avLst/>
            </a:prstTxWarp>
            <a:spAutoFit/>
          </a:bodyPr>
          <a:lstStyle/>
          <a:p>
            <a:r>
              <a:rPr lang="en-US" sz="4000" b="1" dirty="0">
                <a:solidFill>
                  <a:srgbClr val="008000"/>
                </a:solidFill>
                <a:ea typeface="Arial" pitchFamily="-112" charset="0"/>
                <a:cs typeface="Arial" pitchFamily="-112" charset="0"/>
              </a:rPr>
              <a:t>Des Moines Airport Data</a:t>
            </a:r>
          </a:p>
        </p:txBody>
      </p:sp>
      <p:sp>
        <p:nvSpPr>
          <p:cNvPr id="6" name="TextBox 3"/>
          <p:cNvSpPr txBox="1">
            <a:spLocks noChangeArrowheads="1"/>
          </p:cNvSpPr>
          <p:nvPr/>
        </p:nvSpPr>
        <p:spPr bwMode="auto">
          <a:xfrm>
            <a:off x="808567" y="4118969"/>
            <a:ext cx="1003300" cy="369888"/>
          </a:xfrm>
          <a:prstGeom prst="rect">
            <a:avLst/>
          </a:prstGeom>
          <a:solidFill>
            <a:schemeClr val="bg1"/>
          </a:solidFill>
          <a:ln w="9525">
            <a:noFill/>
            <a:miter lim="800000"/>
            <a:headEnd/>
            <a:tailEnd/>
          </a:ln>
        </p:spPr>
        <p:txBody>
          <a:bodyPr wrap="square">
            <a:prstTxWarp prst="textNoShape">
              <a:avLst/>
            </a:prstTxWarp>
            <a:spAutoFit/>
          </a:bodyPr>
          <a:lstStyle/>
          <a:p>
            <a:r>
              <a:rPr lang="en-US" sz="1800" dirty="0" smtClean="0"/>
              <a:t>1974:  </a:t>
            </a:r>
            <a:r>
              <a:rPr lang="en-US" dirty="0"/>
              <a:t>7</a:t>
            </a:r>
            <a:endParaRPr lang="en-US" sz="1800" dirty="0"/>
          </a:p>
        </p:txBody>
      </p:sp>
      <p:sp>
        <p:nvSpPr>
          <p:cNvPr id="7" name="TextBox 3"/>
          <p:cNvSpPr txBox="1">
            <a:spLocks noChangeArrowheads="1"/>
          </p:cNvSpPr>
          <p:nvPr/>
        </p:nvSpPr>
        <p:spPr bwMode="auto">
          <a:xfrm>
            <a:off x="1951567" y="3932985"/>
            <a:ext cx="1011766" cy="369332"/>
          </a:xfrm>
          <a:prstGeom prst="rect">
            <a:avLst/>
          </a:prstGeom>
          <a:solidFill>
            <a:schemeClr val="bg1"/>
          </a:solidFill>
          <a:ln w="9525">
            <a:noFill/>
            <a:miter lim="800000"/>
            <a:headEnd/>
            <a:tailEnd/>
          </a:ln>
        </p:spPr>
        <p:txBody>
          <a:bodyPr wrap="square">
            <a:prstTxWarp prst="textNoShape">
              <a:avLst/>
            </a:prstTxWarp>
            <a:spAutoFit/>
          </a:bodyPr>
          <a:lstStyle/>
          <a:p>
            <a:r>
              <a:rPr lang="en-US" sz="1800" dirty="0" smtClean="0"/>
              <a:t>1977:  8</a:t>
            </a:r>
            <a:endParaRPr lang="en-US" sz="1800" dirty="0"/>
          </a:p>
        </p:txBody>
      </p:sp>
      <p:sp>
        <p:nvSpPr>
          <p:cNvPr id="8" name="TextBox 3"/>
          <p:cNvSpPr txBox="1">
            <a:spLocks noChangeArrowheads="1"/>
          </p:cNvSpPr>
          <p:nvPr/>
        </p:nvSpPr>
        <p:spPr bwMode="auto">
          <a:xfrm>
            <a:off x="1962150" y="304581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1983:  </a:t>
            </a:r>
            <a:r>
              <a:rPr lang="en-US" dirty="0" smtClean="0"/>
              <a:t>13</a:t>
            </a:r>
            <a:endParaRPr lang="en-US" sz="1800" dirty="0"/>
          </a:p>
        </p:txBody>
      </p:sp>
      <p:sp>
        <p:nvSpPr>
          <p:cNvPr id="9" name="TextBox 3"/>
          <p:cNvSpPr txBox="1">
            <a:spLocks noChangeArrowheads="1"/>
          </p:cNvSpPr>
          <p:nvPr/>
        </p:nvSpPr>
        <p:spPr bwMode="auto">
          <a:xfrm>
            <a:off x="4349750" y="3415705"/>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1988:  </a:t>
            </a:r>
            <a:r>
              <a:rPr lang="en-US" dirty="0" smtClean="0"/>
              <a:t>10</a:t>
            </a:r>
            <a:endParaRPr lang="en-US" sz="1800" dirty="0"/>
          </a:p>
        </p:txBody>
      </p:sp>
      <p:sp>
        <p:nvSpPr>
          <p:cNvPr id="11" name="Left Brace 9"/>
          <p:cNvSpPr>
            <a:spLocks/>
          </p:cNvSpPr>
          <p:nvPr/>
        </p:nvSpPr>
        <p:spPr bwMode="auto">
          <a:xfrm rot="5400000">
            <a:off x="6112933" y="3459627"/>
            <a:ext cx="762000" cy="4051300"/>
          </a:xfrm>
          <a:prstGeom prst="leftBrace">
            <a:avLst>
              <a:gd name="adj1" fmla="val 8331"/>
              <a:gd name="adj2" fmla="val 50278"/>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12" name="TextBox 11"/>
          <p:cNvSpPr txBox="1"/>
          <p:nvPr/>
        </p:nvSpPr>
        <p:spPr>
          <a:xfrm>
            <a:off x="6959251" y="3203320"/>
            <a:ext cx="1731781" cy="369332"/>
          </a:xfrm>
          <a:prstGeom prst="rect">
            <a:avLst/>
          </a:prstGeom>
          <a:solidFill>
            <a:srgbClr val="FFFFFF"/>
          </a:solidFill>
        </p:spPr>
        <p:txBody>
          <a:bodyPr wrap="square" rtlCol="0">
            <a:spAutoFit/>
          </a:bodyPr>
          <a:lstStyle/>
          <a:p>
            <a:pPr algn="ctr"/>
            <a:r>
              <a:rPr lang="en-US" dirty="0" smtClean="0"/>
              <a:t>11</a:t>
            </a:r>
            <a:r>
              <a:rPr lang="en-US" dirty="0" smtClean="0"/>
              <a:t> </a:t>
            </a:r>
            <a:r>
              <a:rPr lang="en-US" dirty="0" smtClean="0"/>
              <a:t>days in 2012</a:t>
            </a:r>
            <a:endParaRPr lang="en-US" dirty="0"/>
          </a:p>
        </p:txBody>
      </p:sp>
      <p:sp>
        <p:nvSpPr>
          <p:cNvPr id="13" name="TextBox 11"/>
          <p:cNvSpPr txBox="1">
            <a:spLocks noChangeArrowheads="1"/>
          </p:cNvSpPr>
          <p:nvPr/>
        </p:nvSpPr>
        <p:spPr bwMode="auto">
          <a:xfrm>
            <a:off x="4876799" y="4564648"/>
            <a:ext cx="3272367" cy="369888"/>
          </a:xfrm>
          <a:prstGeom prst="rect">
            <a:avLst/>
          </a:prstGeom>
          <a:solidFill>
            <a:schemeClr val="bg1"/>
          </a:solidFill>
          <a:ln w="9525">
            <a:noFill/>
            <a:miter lim="800000"/>
            <a:headEnd/>
            <a:tailEnd/>
          </a:ln>
        </p:spPr>
        <p:txBody>
          <a:bodyPr wrap="square">
            <a:prstTxWarp prst="textNoShape">
              <a:avLst/>
            </a:prstTxWarp>
            <a:spAutoFit/>
          </a:bodyPr>
          <a:lstStyle/>
          <a:p>
            <a:pPr algn="ctr"/>
            <a:r>
              <a:rPr lang="en-US" sz="1800" dirty="0"/>
              <a:t>6 days ≥ 100</a:t>
            </a:r>
            <a:r>
              <a:rPr lang="en-US" sz="1800" baseline="30000" dirty="0"/>
              <a:t>o</a:t>
            </a:r>
            <a:r>
              <a:rPr lang="en-US" sz="1800" dirty="0"/>
              <a:t>F </a:t>
            </a:r>
            <a:r>
              <a:rPr lang="en-US" sz="1800" dirty="0" smtClean="0"/>
              <a:t>in 23 </a:t>
            </a:r>
            <a:r>
              <a:rPr lang="en-US" sz="1800" dirty="0"/>
              <a:t>years</a:t>
            </a:r>
          </a:p>
        </p:txBody>
      </p:sp>
    </p:spTree>
    <p:extLst>
      <p:ext uri="{BB962C8B-B14F-4D97-AF65-F5344CB8AC3E}">
        <p14:creationId xmlns:p14="http://schemas.microsoft.com/office/powerpoint/2010/main" val="247232147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82" name="Object 2"/>
          <p:cNvGraphicFramePr>
            <a:graphicFrameLocks noChangeAspect="1"/>
          </p:cNvGraphicFramePr>
          <p:nvPr/>
        </p:nvGraphicFramePr>
        <p:xfrm>
          <a:off x="-1" y="1295400"/>
          <a:ext cx="4664535" cy="2418648"/>
        </p:xfrm>
        <a:graphic>
          <a:graphicData uri="http://schemas.openxmlformats.org/presentationml/2006/ole">
            <mc:AlternateContent xmlns:mc="http://schemas.openxmlformats.org/markup-compatibility/2006">
              <mc:Choice xmlns:v="urn:schemas-microsoft-com:vml" Requires="v">
                <p:oleObj spid="_x0000_s1201" name="Document" r:id="rId3" imgW="2743200" imgH="1422400" progId="Word.Document.12">
                  <p:link updateAutomatic="1"/>
                </p:oleObj>
              </mc:Choice>
              <mc:Fallback>
                <p:oleObj name="Document" r:id="rId3" imgW="2743200" imgH="14224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295400"/>
                        <a:ext cx="4664535" cy="241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3" name="Object 3"/>
          <p:cNvGraphicFramePr>
            <a:graphicFrameLocks noChangeAspect="1"/>
          </p:cNvGraphicFramePr>
          <p:nvPr/>
        </p:nvGraphicFramePr>
        <p:xfrm>
          <a:off x="4812001" y="1295400"/>
          <a:ext cx="4331999" cy="2418648"/>
        </p:xfrm>
        <a:graphic>
          <a:graphicData uri="http://schemas.openxmlformats.org/presentationml/2006/ole">
            <mc:AlternateContent xmlns:mc="http://schemas.openxmlformats.org/markup-compatibility/2006">
              <mc:Choice xmlns:v="urn:schemas-microsoft-com:vml" Requires="v">
                <p:oleObj spid="_x0000_s1202" name="Document" r:id="rId3" imgW="2743200" imgH="1447800" progId="Word.Document.12">
                  <p:link updateAutomatic="1"/>
                </p:oleObj>
              </mc:Choice>
              <mc:Fallback>
                <p:oleObj name="Document" r:id="rId3" imgW="2743200" imgH="14478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2001" y="1295400"/>
                        <a:ext cx="4331999" cy="241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4" name="Object 4"/>
          <p:cNvGraphicFramePr>
            <a:graphicFrameLocks noChangeAspect="1"/>
          </p:cNvGraphicFramePr>
          <p:nvPr/>
        </p:nvGraphicFramePr>
        <p:xfrm>
          <a:off x="12699" y="4080933"/>
          <a:ext cx="4659124" cy="2470420"/>
        </p:xfrm>
        <a:graphic>
          <a:graphicData uri="http://schemas.openxmlformats.org/presentationml/2006/ole">
            <mc:AlternateContent xmlns:mc="http://schemas.openxmlformats.org/markup-compatibility/2006">
              <mc:Choice xmlns:v="urn:schemas-microsoft-com:vml" Requires="v">
                <p:oleObj spid="_x0000_s1203" name="Document" r:id="rId3" imgW="2730500" imgH="1447800" progId="Word.Document.12">
                  <p:link updateAutomatic="1"/>
                </p:oleObj>
              </mc:Choice>
              <mc:Fallback>
                <p:oleObj name="Document" r:id="rId3" imgW="2730500" imgH="1447800" progId="Word.Document.12">
                  <p:link updateAutomatic="1"/>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99" y="4080933"/>
                        <a:ext cx="4659124" cy="247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5" name="Object 5"/>
          <p:cNvGraphicFramePr>
            <a:graphicFrameLocks noChangeAspect="1"/>
          </p:cNvGraphicFramePr>
          <p:nvPr/>
        </p:nvGraphicFramePr>
        <p:xfrm>
          <a:off x="4824701" y="4080933"/>
          <a:ext cx="4319299" cy="2470420"/>
        </p:xfrm>
        <a:graphic>
          <a:graphicData uri="http://schemas.openxmlformats.org/presentationml/2006/ole">
            <mc:AlternateContent xmlns:mc="http://schemas.openxmlformats.org/markup-compatibility/2006">
              <mc:Choice xmlns:v="urn:schemas-microsoft-com:vml" Requires="v">
                <p:oleObj spid="_x0000_s1204" name="Document" r:id="rId3" imgW="2730500" imgH="1447800" progId="Word.Document.12">
                  <p:link updateAutomatic="1"/>
                </p:oleObj>
              </mc:Choice>
              <mc:Fallback>
                <p:oleObj name="Document" r:id="rId3" imgW="2730500" imgH="1447800" progId="Word.Document.12">
                  <p:link updateAutomatic="1"/>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4701" y="4080933"/>
                        <a:ext cx="4319299" cy="247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471618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82" name="Object 2"/>
          <p:cNvGraphicFramePr>
            <a:graphicFrameLocks noChangeAspect="1"/>
          </p:cNvGraphicFramePr>
          <p:nvPr/>
        </p:nvGraphicFramePr>
        <p:xfrm>
          <a:off x="-1" y="1295400"/>
          <a:ext cx="4664535" cy="2418648"/>
        </p:xfrm>
        <a:graphic>
          <a:graphicData uri="http://schemas.openxmlformats.org/presentationml/2006/ole">
            <mc:AlternateContent xmlns:mc="http://schemas.openxmlformats.org/markup-compatibility/2006">
              <mc:Choice xmlns:v="urn:schemas-microsoft-com:vml" Requires="v">
                <p:oleObj spid="_x0000_s2061" name="Document" r:id="rId3" imgW="2743200" imgH="1422400" progId="Word.Document.12">
                  <p:link updateAutomatic="1"/>
                </p:oleObj>
              </mc:Choice>
              <mc:Fallback>
                <p:oleObj name="Document" r:id="rId3" imgW="2743200" imgH="14224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295400"/>
                        <a:ext cx="4664535" cy="241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3" name="Object 3"/>
          <p:cNvGraphicFramePr>
            <a:graphicFrameLocks noChangeAspect="1"/>
          </p:cNvGraphicFramePr>
          <p:nvPr/>
        </p:nvGraphicFramePr>
        <p:xfrm>
          <a:off x="4812001" y="1295400"/>
          <a:ext cx="4331999" cy="2418648"/>
        </p:xfrm>
        <a:graphic>
          <a:graphicData uri="http://schemas.openxmlformats.org/presentationml/2006/ole">
            <mc:AlternateContent xmlns:mc="http://schemas.openxmlformats.org/markup-compatibility/2006">
              <mc:Choice xmlns:v="urn:schemas-microsoft-com:vml" Requires="v">
                <p:oleObj spid="_x0000_s2062" name="Document" r:id="rId3" imgW="2743200" imgH="1447800" progId="Word.Document.12">
                  <p:link updateAutomatic="1"/>
                </p:oleObj>
              </mc:Choice>
              <mc:Fallback>
                <p:oleObj name="Document" r:id="rId3" imgW="2743200" imgH="14478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2001" y="1295400"/>
                        <a:ext cx="4331999" cy="241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4" name="Object 4"/>
          <p:cNvGraphicFramePr>
            <a:graphicFrameLocks noChangeAspect="1"/>
          </p:cNvGraphicFramePr>
          <p:nvPr/>
        </p:nvGraphicFramePr>
        <p:xfrm>
          <a:off x="12699" y="4080933"/>
          <a:ext cx="4659124" cy="2470420"/>
        </p:xfrm>
        <a:graphic>
          <a:graphicData uri="http://schemas.openxmlformats.org/presentationml/2006/ole">
            <mc:AlternateContent xmlns:mc="http://schemas.openxmlformats.org/markup-compatibility/2006">
              <mc:Choice xmlns:v="urn:schemas-microsoft-com:vml" Requires="v">
                <p:oleObj spid="_x0000_s2063" name="Document" r:id="rId3" imgW="2730500" imgH="1447800" progId="Word.Document.12">
                  <p:link updateAutomatic="1"/>
                </p:oleObj>
              </mc:Choice>
              <mc:Fallback>
                <p:oleObj name="Document" r:id="rId3" imgW="2730500" imgH="1447800" progId="Word.Document.12">
                  <p:link updateAutomatic="1"/>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99" y="4080933"/>
                        <a:ext cx="4659124" cy="247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5" name="Object 5"/>
          <p:cNvGraphicFramePr>
            <a:graphicFrameLocks noChangeAspect="1"/>
          </p:cNvGraphicFramePr>
          <p:nvPr/>
        </p:nvGraphicFramePr>
        <p:xfrm>
          <a:off x="4824701" y="4080933"/>
          <a:ext cx="4319299" cy="2470420"/>
        </p:xfrm>
        <a:graphic>
          <a:graphicData uri="http://schemas.openxmlformats.org/presentationml/2006/ole">
            <mc:AlternateContent xmlns:mc="http://schemas.openxmlformats.org/markup-compatibility/2006">
              <mc:Choice xmlns:v="urn:schemas-microsoft-com:vml" Requires="v">
                <p:oleObj spid="_x0000_s2064" name="Document" r:id="rId3" imgW="2730500" imgH="1447800" progId="Word.Document.12">
                  <p:link updateAutomatic="1"/>
                </p:oleObj>
              </mc:Choice>
              <mc:Fallback>
                <p:oleObj name="Document" r:id="rId3" imgW="2730500" imgH="1447800" progId="Word.Document.12">
                  <p:link updateAutomatic="1"/>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4701" y="4080933"/>
                        <a:ext cx="4319299" cy="247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Oval 5"/>
          <p:cNvSpPr/>
          <p:nvPr/>
        </p:nvSpPr>
        <p:spPr>
          <a:xfrm>
            <a:off x="4824700" y="3714047"/>
            <a:ext cx="4319300" cy="2837306"/>
          </a:xfrm>
          <a:prstGeom prst="ellipse">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305990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219646"/>
            <a:ext cx="9144000" cy="4700427"/>
          </a:xfrm>
          <a:prstGeom prst="rect">
            <a:avLst/>
          </a:prstGeom>
          <a:noFill/>
          <a:ln w="9525">
            <a:noFill/>
            <a:miter lim="800000"/>
            <a:headEnd/>
            <a:tailEnd/>
          </a:ln>
        </p:spPr>
      </p:pic>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extLst>
      <p:ext uri="{BB962C8B-B14F-4D97-AF65-F5344CB8AC3E}">
        <p14:creationId xmlns:p14="http://schemas.microsoft.com/office/powerpoint/2010/main" val="353126941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219646"/>
            <a:ext cx="9144000" cy="4700427"/>
          </a:xfrm>
          <a:prstGeom prst="rect">
            <a:avLst/>
          </a:prstGeom>
          <a:noFill/>
          <a:ln w="9525">
            <a:noFill/>
            <a:miter lim="800000"/>
            <a:headEnd/>
            <a:tailEnd/>
          </a:ln>
        </p:spPr>
      </p:pic>
      <p:sp>
        <p:nvSpPr>
          <p:cNvPr id="64516" name="TextBox 3"/>
          <p:cNvSpPr txBox="1">
            <a:spLocks noChangeArrowheads="1"/>
          </p:cNvSpPr>
          <p:nvPr/>
        </p:nvSpPr>
        <p:spPr bwMode="auto">
          <a:xfrm>
            <a:off x="831451" y="5475288"/>
            <a:ext cx="697727"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30</a:t>
            </a:r>
            <a:r>
              <a:rPr lang="en-US" sz="1800" b="1" dirty="0" smtClean="0">
                <a:solidFill>
                  <a:srgbClr val="FF0000"/>
                </a:solidFill>
              </a:rPr>
              <a:t>.8”</a:t>
            </a:r>
            <a:endParaRPr lang="en-US" sz="1800" b="1" dirty="0">
              <a:solidFill>
                <a:srgbClr val="FF0000"/>
              </a:solidFill>
            </a:endParaRPr>
          </a:p>
        </p:txBody>
      </p:sp>
      <p:cxnSp>
        <p:nvCxnSpPr>
          <p:cNvPr id="64517" name="Straight Arrow Connector 5"/>
          <p:cNvCxnSpPr>
            <a:cxnSpLocks noChangeShapeType="1"/>
          </p:cNvCxnSpPr>
          <p:nvPr/>
        </p:nvCxnSpPr>
        <p:spPr bwMode="auto">
          <a:xfrm rot="16200000" flipV="1">
            <a:off x="590151" y="4737100"/>
            <a:ext cx="838200" cy="355600"/>
          </a:xfrm>
          <a:prstGeom prst="straightConnector1">
            <a:avLst/>
          </a:prstGeom>
          <a:noFill/>
          <a:ln w="28575">
            <a:solidFill>
              <a:srgbClr val="FF0000"/>
            </a:solidFill>
            <a:round/>
            <a:headEnd/>
            <a:tailEnd type="arrow" w="med" len="med"/>
          </a:ln>
        </p:spPr>
      </p:cxnSp>
      <p:sp>
        <p:nvSpPr>
          <p:cNvPr id="64518" name="TextBox 8"/>
          <p:cNvSpPr txBox="1">
            <a:spLocks noChangeArrowheads="1"/>
          </p:cNvSpPr>
          <p:nvPr/>
        </p:nvSpPr>
        <p:spPr bwMode="auto">
          <a:xfrm>
            <a:off x="7848600" y="4800600"/>
            <a:ext cx="697727"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rgbClr val="FF0000"/>
                </a:solidFill>
              </a:rPr>
              <a:t>34.0”</a:t>
            </a:r>
            <a:endParaRPr lang="en-US" sz="1800" b="1" dirty="0">
              <a:solidFill>
                <a:srgbClr val="FF0000"/>
              </a:solidFill>
            </a:endParaRPr>
          </a:p>
        </p:txBody>
      </p:sp>
      <p:cxnSp>
        <p:nvCxnSpPr>
          <p:cNvPr id="64519" name="Straight Arrow Connector 9"/>
          <p:cNvCxnSpPr>
            <a:cxnSpLocks noChangeShapeType="1"/>
          </p:cNvCxnSpPr>
          <p:nvPr/>
        </p:nvCxnSpPr>
        <p:spPr bwMode="auto">
          <a:xfrm rot="5400000" flipH="1" flipV="1">
            <a:off x="8178800" y="4292600"/>
            <a:ext cx="609600" cy="406400"/>
          </a:xfrm>
          <a:prstGeom prst="straightConnector1">
            <a:avLst/>
          </a:prstGeom>
          <a:noFill/>
          <a:ln w="28575">
            <a:solidFill>
              <a:srgbClr val="FF0000"/>
            </a:solidFill>
            <a:round/>
            <a:headEnd/>
            <a:tailEnd type="arrow" w="med" len="med"/>
          </a:ln>
        </p:spPr>
      </p:cxnSp>
      <p:sp>
        <p:nvSpPr>
          <p:cNvPr id="64520" name="TextBox 11"/>
          <p:cNvSpPr txBox="1">
            <a:spLocks noChangeArrowheads="1"/>
          </p:cNvSpPr>
          <p:nvPr/>
        </p:nvSpPr>
        <p:spPr bwMode="auto">
          <a:xfrm>
            <a:off x="3561184" y="5105400"/>
            <a:ext cx="1441420"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10% </a:t>
            </a:r>
            <a:r>
              <a:rPr lang="en-US" b="1" dirty="0">
                <a:solidFill>
                  <a:srgbClr val="FF0000"/>
                </a:solidFill>
              </a:rPr>
              <a:t>increase</a:t>
            </a:r>
          </a:p>
        </p:txBody>
      </p:sp>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219646"/>
            <a:ext cx="9144000" cy="4700427"/>
          </a:xfrm>
          <a:prstGeom prst="rect">
            <a:avLst/>
          </a:prstGeom>
          <a:noFill/>
          <a:ln w="9525">
            <a:noFill/>
            <a:miter lim="800000"/>
            <a:headEnd/>
            <a:tailEnd/>
          </a:ln>
        </p:spPr>
      </p:pic>
      <p:sp>
        <p:nvSpPr>
          <p:cNvPr id="64516" name="TextBox 3"/>
          <p:cNvSpPr txBox="1">
            <a:spLocks noChangeArrowheads="1"/>
          </p:cNvSpPr>
          <p:nvPr/>
        </p:nvSpPr>
        <p:spPr bwMode="auto">
          <a:xfrm>
            <a:off x="831451" y="5475288"/>
            <a:ext cx="697727"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30</a:t>
            </a:r>
            <a:r>
              <a:rPr lang="en-US" sz="1800" b="1" dirty="0" smtClean="0">
                <a:solidFill>
                  <a:srgbClr val="FF0000"/>
                </a:solidFill>
              </a:rPr>
              <a:t>.8”</a:t>
            </a:r>
            <a:endParaRPr lang="en-US" sz="1800" b="1" dirty="0">
              <a:solidFill>
                <a:srgbClr val="FF0000"/>
              </a:solidFill>
            </a:endParaRPr>
          </a:p>
        </p:txBody>
      </p:sp>
      <p:cxnSp>
        <p:nvCxnSpPr>
          <p:cNvPr id="64517" name="Straight Arrow Connector 5"/>
          <p:cNvCxnSpPr>
            <a:cxnSpLocks noChangeShapeType="1"/>
          </p:cNvCxnSpPr>
          <p:nvPr/>
        </p:nvCxnSpPr>
        <p:spPr bwMode="auto">
          <a:xfrm rot="16200000" flipV="1">
            <a:off x="590151" y="4737100"/>
            <a:ext cx="838200" cy="355600"/>
          </a:xfrm>
          <a:prstGeom prst="straightConnector1">
            <a:avLst/>
          </a:prstGeom>
          <a:noFill/>
          <a:ln w="28575">
            <a:solidFill>
              <a:srgbClr val="FF0000"/>
            </a:solidFill>
            <a:round/>
            <a:headEnd/>
            <a:tailEnd type="arrow" w="med" len="med"/>
          </a:ln>
        </p:spPr>
      </p:cxnSp>
      <p:sp>
        <p:nvSpPr>
          <p:cNvPr id="64518" name="TextBox 8"/>
          <p:cNvSpPr txBox="1">
            <a:spLocks noChangeArrowheads="1"/>
          </p:cNvSpPr>
          <p:nvPr/>
        </p:nvSpPr>
        <p:spPr bwMode="auto">
          <a:xfrm>
            <a:off x="7848600" y="4800600"/>
            <a:ext cx="697727"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rgbClr val="FF0000"/>
                </a:solidFill>
              </a:rPr>
              <a:t>34.0”</a:t>
            </a:r>
            <a:endParaRPr lang="en-US" sz="1800" b="1" dirty="0">
              <a:solidFill>
                <a:srgbClr val="FF0000"/>
              </a:solidFill>
            </a:endParaRPr>
          </a:p>
        </p:txBody>
      </p:sp>
      <p:cxnSp>
        <p:nvCxnSpPr>
          <p:cNvPr id="64519" name="Straight Arrow Connector 9"/>
          <p:cNvCxnSpPr>
            <a:cxnSpLocks noChangeShapeType="1"/>
          </p:cNvCxnSpPr>
          <p:nvPr/>
        </p:nvCxnSpPr>
        <p:spPr bwMode="auto">
          <a:xfrm rot="5400000" flipH="1" flipV="1">
            <a:off x="8178800" y="4292600"/>
            <a:ext cx="609600" cy="406400"/>
          </a:xfrm>
          <a:prstGeom prst="straightConnector1">
            <a:avLst/>
          </a:prstGeom>
          <a:noFill/>
          <a:ln w="28575">
            <a:solidFill>
              <a:srgbClr val="FF0000"/>
            </a:solidFill>
            <a:round/>
            <a:headEnd/>
            <a:tailEnd type="arrow" w="med" len="med"/>
          </a:ln>
        </p:spPr>
      </p:cxnSp>
      <p:sp>
        <p:nvSpPr>
          <p:cNvPr id="64520" name="TextBox 11"/>
          <p:cNvSpPr txBox="1">
            <a:spLocks noChangeArrowheads="1"/>
          </p:cNvSpPr>
          <p:nvPr/>
        </p:nvSpPr>
        <p:spPr bwMode="auto">
          <a:xfrm>
            <a:off x="3561184" y="5105400"/>
            <a:ext cx="1441420"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10% </a:t>
            </a:r>
            <a:r>
              <a:rPr lang="en-US" b="1" dirty="0">
                <a:solidFill>
                  <a:srgbClr val="FF0000"/>
                </a:solidFill>
              </a:rPr>
              <a:t>increase</a:t>
            </a:r>
          </a:p>
        </p:txBody>
      </p:sp>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
        <p:nvSpPr>
          <p:cNvPr id="10" name="Oval 3"/>
          <p:cNvSpPr>
            <a:spLocks noChangeArrowheads="1"/>
          </p:cNvSpPr>
          <p:nvPr/>
        </p:nvSpPr>
        <p:spPr bwMode="auto">
          <a:xfrm>
            <a:off x="762000" y="30749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1" name="TextBox 7"/>
          <p:cNvSpPr txBox="1">
            <a:spLocks noChangeArrowheads="1"/>
          </p:cNvSpPr>
          <p:nvPr/>
        </p:nvSpPr>
        <p:spPr bwMode="auto">
          <a:xfrm>
            <a:off x="1295400" y="3098800"/>
            <a:ext cx="867470" cy="369332"/>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2 years</a:t>
            </a:r>
          </a:p>
        </p:txBody>
      </p:sp>
      <p:sp>
        <p:nvSpPr>
          <p:cNvPr id="12" name="TextBox 4"/>
          <p:cNvSpPr txBox="1">
            <a:spLocks noChangeArrowheads="1"/>
          </p:cNvSpPr>
          <p:nvPr/>
        </p:nvSpPr>
        <p:spPr bwMode="auto">
          <a:xfrm>
            <a:off x="3111500" y="2821781"/>
            <a:ext cx="2514600" cy="369332"/>
          </a:xfrm>
          <a:prstGeom prst="rect">
            <a:avLst/>
          </a:prstGeom>
          <a:noFill/>
          <a:ln w="9525">
            <a:noFill/>
            <a:miter lim="800000"/>
            <a:headEnd/>
            <a:tailEnd/>
          </a:ln>
        </p:spPr>
        <p:txBody>
          <a:bodyPr>
            <a:prstTxWarp prst="textNoShape">
              <a:avLst/>
            </a:prstTxWarp>
            <a:spAutoFit/>
          </a:bodyPr>
          <a:lstStyle/>
          <a:p>
            <a:r>
              <a:rPr lang="en-US" b="1" dirty="0">
                <a:solidFill>
                  <a:srgbClr val="FF0000"/>
                </a:solidFill>
              </a:rPr>
              <a:t>Totals above 40”</a:t>
            </a:r>
          </a:p>
        </p:txBody>
      </p:sp>
    </p:spTree>
    <p:extLst>
      <p:ext uri="{BB962C8B-B14F-4D97-AF65-F5344CB8AC3E}">
        <p14:creationId xmlns:p14="http://schemas.microsoft.com/office/powerpoint/2010/main" val="52343192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219646"/>
            <a:ext cx="9144000" cy="4700427"/>
          </a:xfrm>
          <a:prstGeom prst="rect">
            <a:avLst/>
          </a:prstGeom>
          <a:noFill/>
          <a:ln w="9525">
            <a:noFill/>
            <a:miter lim="800000"/>
            <a:headEnd/>
            <a:tailEnd/>
          </a:ln>
        </p:spPr>
      </p:pic>
      <p:sp>
        <p:nvSpPr>
          <p:cNvPr id="64516" name="TextBox 3"/>
          <p:cNvSpPr txBox="1">
            <a:spLocks noChangeArrowheads="1"/>
          </p:cNvSpPr>
          <p:nvPr/>
        </p:nvSpPr>
        <p:spPr bwMode="auto">
          <a:xfrm>
            <a:off x="831451" y="5475288"/>
            <a:ext cx="697727"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30</a:t>
            </a:r>
            <a:r>
              <a:rPr lang="en-US" sz="1800" b="1" dirty="0" smtClean="0">
                <a:solidFill>
                  <a:srgbClr val="FF0000"/>
                </a:solidFill>
              </a:rPr>
              <a:t>.8”</a:t>
            </a:r>
            <a:endParaRPr lang="en-US" sz="1800" b="1" dirty="0">
              <a:solidFill>
                <a:srgbClr val="FF0000"/>
              </a:solidFill>
            </a:endParaRPr>
          </a:p>
        </p:txBody>
      </p:sp>
      <p:cxnSp>
        <p:nvCxnSpPr>
          <p:cNvPr id="64517" name="Straight Arrow Connector 5"/>
          <p:cNvCxnSpPr>
            <a:cxnSpLocks noChangeShapeType="1"/>
          </p:cNvCxnSpPr>
          <p:nvPr/>
        </p:nvCxnSpPr>
        <p:spPr bwMode="auto">
          <a:xfrm rot="16200000" flipV="1">
            <a:off x="590151" y="4737100"/>
            <a:ext cx="838200" cy="355600"/>
          </a:xfrm>
          <a:prstGeom prst="straightConnector1">
            <a:avLst/>
          </a:prstGeom>
          <a:noFill/>
          <a:ln w="28575">
            <a:solidFill>
              <a:srgbClr val="FF0000"/>
            </a:solidFill>
            <a:round/>
            <a:headEnd/>
            <a:tailEnd type="arrow" w="med" len="med"/>
          </a:ln>
        </p:spPr>
      </p:cxnSp>
      <p:sp>
        <p:nvSpPr>
          <p:cNvPr id="64518" name="TextBox 8"/>
          <p:cNvSpPr txBox="1">
            <a:spLocks noChangeArrowheads="1"/>
          </p:cNvSpPr>
          <p:nvPr/>
        </p:nvSpPr>
        <p:spPr bwMode="auto">
          <a:xfrm>
            <a:off x="7848600" y="4800600"/>
            <a:ext cx="697727"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rgbClr val="FF0000"/>
                </a:solidFill>
              </a:rPr>
              <a:t>34.0”</a:t>
            </a:r>
            <a:endParaRPr lang="en-US" sz="1800" b="1" dirty="0">
              <a:solidFill>
                <a:srgbClr val="FF0000"/>
              </a:solidFill>
            </a:endParaRPr>
          </a:p>
        </p:txBody>
      </p:sp>
      <p:cxnSp>
        <p:nvCxnSpPr>
          <p:cNvPr id="64519" name="Straight Arrow Connector 9"/>
          <p:cNvCxnSpPr>
            <a:cxnSpLocks noChangeShapeType="1"/>
          </p:cNvCxnSpPr>
          <p:nvPr/>
        </p:nvCxnSpPr>
        <p:spPr bwMode="auto">
          <a:xfrm rot="5400000" flipH="1" flipV="1">
            <a:off x="8178800" y="4292600"/>
            <a:ext cx="609600" cy="406400"/>
          </a:xfrm>
          <a:prstGeom prst="straightConnector1">
            <a:avLst/>
          </a:prstGeom>
          <a:noFill/>
          <a:ln w="28575">
            <a:solidFill>
              <a:srgbClr val="FF0000"/>
            </a:solidFill>
            <a:round/>
            <a:headEnd/>
            <a:tailEnd type="arrow" w="med" len="med"/>
          </a:ln>
        </p:spPr>
      </p:cxnSp>
      <p:sp>
        <p:nvSpPr>
          <p:cNvPr id="64520" name="TextBox 11"/>
          <p:cNvSpPr txBox="1">
            <a:spLocks noChangeArrowheads="1"/>
          </p:cNvSpPr>
          <p:nvPr/>
        </p:nvSpPr>
        <p:spPr bwMode="auto">
          <a:xfrm>
            <a:off x="3561184" y="5105400"/>
            <a:ext cx="1441420"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10% </a:t>
            </a:r>
            <a:r>
              <a:rPr lang="en-US" b="1" dirty="0">
                <a:solidFill>
                  <a:srgbClr val="FF0000"/>
                </a:solidFill>
              </a:rPr>
              <a:t>increase</a:t>
            </a:r>
          </a:p>
        </p:txBody>
      </p:sp>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
        <p:nvSpPr>
          <p:cNvPr id="10" name="Oval 3"/>
          <p:cNvSpPr>
            <a:spLocks noChangeArrowheads="1"/>
          </p:cNvSpPr>
          <p:nvPr/>
        </p:nvSpPr>
        <p:spPr bwMode="auto">
          <a:xfrm>
            <a:off x="762000" y="30749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1" name="TextBox 7"/>
          <p:cNvSpPr txBox="1">
            <a:spLocks noChangeArrowheads="1"/>
          </p:cNvSpPr>
          <p:nvPr/>
        </p:nvSpPr>
        <p:spPr bwMode="auto">
          <a:xfrm>
            <a:off x="1295400" y="3098800"/>
            <a:ext cx="867470" cy="369332"/>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2 years</a:t>
            </a:r>
          </a:p>
        </p:txBody>
      </p:sp>
      <p:sp>
        <p:nvSpPr>
          <p:cNvPr id="12" name="Oval 3"/>
          <p:cNvSpPr>
            <a:spLocks noChangeArrowheads="1"/>
          </p:cNvSpPr>
          <p:nvPr/>
        </p:nvSpPr>
        <p:spPr bwMode="auto">
          <a:xfrm>
            <a:off x="5105400" y="2821781"/>
            <a:ext cx="3810000" cy="11430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3" name="TextBox 5"/>
          <p:cNvSpPr txBox="1">
            <a:spLocks noChangeArrowheads="1"/>
          </p:cNvSpPr>
          <p:nvPr/>
        </p:nvSpPr>
        <p:spPr bwMode="auto">
          <a:xfrm>
            <a:off x="6529735" y="3006447"/>
            <a:ext cx="867470" cy="369332"/>
          </a:xfrm>
          <a:prstGeom prst="rect">
            <a:avLst/>
          </a:prstGeom>
          <a:noFill/>
          <a:ln w="9525">
            <a:noFill/>
            <a:miter lim="800000"/>
            <a:headEnd/>
            <a:tailEnd/>
          </a:ln>
        </p:spPr>
        <p:txBody>
          <a:bodyPr wrap="none">
            <a:prstTxWarp prst="textNoShape">
              <a:avLst/>
            </a:prstTxWarp>
            <a:spAutoFit/>
          </a:bodyPr>
          <a:lstStyle/>
          <a:p>
            <a:r>
              <a:rPr lang="en-US" b="1" dirty="0">
                <a:solidFill>
                  <a:srgbClr val="FF0000"/>
                </a:solidFill>
              </a:rPr>
              <a:t>8 years</a:t>
            </a:r>
          </a:p>
        </p:txBody>
      </p:sp>
      <p:sp>
        <p:nvSpPr>
          <p:cNvPr id="14" name="TextBox 4"/>
          <p:cNvSpPr txBox="1">
            <a:spLocks noChangeArrowheads="1"/>
          </p:cNvSpPr>
          <p:nvPr/>
        </p:nvSpPr>
        <p:spPr bwMode="auto">
          <a:xfrm>
            <a:off x="3111500" y="2821781"/>
            <a:ext cx="2514600" cy="369332"/>
          </a:xfrm>
          <a:prstGeom prst="rect">
            <a:avLst/>
          </a:prstGeom>
          <a:noFill/>
          <a:ln w="9525">
            <a:noFill/>
            <a:miter lim="800000"/>
            <a:headEnd/>
            <a:tailEnd/>
          </a:ln>
        </p:spPr>
        <p:txBody>
          <a:bodyPr>
            <a:prstTxWarp prst="textNoShape">
              <a:avLst/>
            </a:prstTxWarp>
            <a:spAutoFit/>
          </a:bodyPr>
          <a:lstStyle/>
          <a:p>
            <a:r>
              <a:rPr lang="en-US" b="1" dirty="0">
                <a:solidFill>
                  <a:srgbClr val="FF0000"/>
                </a:solidFill>
              </a:rPr>
              <a:t>Totals above 40”</a:t>
            </a:r>
          </a:p>
        </p:txBody>
      </p:sp>
    </p:spTree>
    <p:extLst>
      <p:ext uri="{BB962C8B-B14F-4D97-AF65-F5344CB8AC3E}">
        <p14:creationId xmlns:p14="http://schemas.microsoft.com/office/powerpoint/2010/main" val="3057153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0" y="1639756"/>
            <a:ext cx="9144000" cy="1676400"/>
          </a:xfrm>
        </p:spPr>
        <p:txBody>
          <a:bodyPr>
            <a:normAutofit fontScale="90000"/>
          </a:bodyPr>
          <a:lstStyle/>
          <a:p>
            <a:pPr algn="ctr" eaLnBrk="1" hangingPunct="1">
              <a:spcBef>
                <a:spcPts val="300"/>
              </a:spcBef>
              <a:defRPr/>
            </a:pPr>
            <a:r>
              <a:rPr lang="en-US" sz="3400" dirty="0" smtClean="0">
                <a:solidFill>
                  <a:srgbClr val="800000"/>
                </a:solidFill>
                <a:latin typeface="Arial" pitchFamily="-111" charset="0"/>
                <a:ea typeface="ＭＳ Ｐゴシック" pitchFamily="-111" charset="-128"/>
                <a:cs typeface="ＭＳ Ｐゴシック" pitchFamily="-111" charset="-128"/>
              </a:rPr>
              <a:t/>
            </a:r>
            <a:br>
              <a:rPr lang="en-US" sz="3400" dirty="0" smtClean="0">
                <a:solidFill>
                  <a:srgbClr val="800000"/>
                </a:solidFill>
                <a:latin typeface="Arial" pitchFamily="-111" charset="0"/>
                <a:ea typeface="ＭＳ Ｐゴシック" pitchFamily="-111" charset="-128"/>
                <a:cs typeface="ＭＳ Ｐゴシック" pitchFamily="-111" charset="-128"/>
              </a:rPr>
            </a:br>
            <a:r>
              <a:rPr lang="en-US" sz="3556" b="1" dirty="0" smtClean="0">
                <a:solidFill>
                  <a:srgbClr val="3C4DE1"/>
                </a:solidFill>
                <a:latin typeface="Arial" pitchFamily="-111" charset="0"/>
                <a:ea typeface="ＭＳ Ｐゴシック" pitchFamily="-111" charset="-128"/>
                <a:cs typeface="ＭＳ Ｐゴシック" pitchFamily="-111" charset="-128"/>
              </a:rPr>
              <a:t>Climate change is one of the most important issues facing humanity</a:t>
            </a:r>
            <a:r>
              <a:rPr lang="en-US" b="1" dirty="0" smtClean="0">
                <a:solidFill>
                  <a:srgbClr val="3C4DE1"/>
                </a:solidFill>
                <a:latin typeface="Arial" pitchFamily="-111" charset="0"/>
                <a:ea typeface="ＭＳ Ｐゴシック" pitchFamily="-111" charset="-128"/>
                <a:cs typeface="ＭＳ Ｐゴシック" pitchFamily="-111" charset="-128"/>
              </a:rPr>
              <a:t/>
            </a:r>
            <a:br>
              <a:rPr lang="en-US" b="1" dirty="0" smtClean="0">
                <a:solidFill>
                  <a:srgbClr val="3C4DE1"/>
                </a:solidFill>
                <a:latin typeface="Arial" pitchFamily="-111" charset="0"/>
                <a:ea typeface="ＭＳ Ｐゴシック" pitchFamily="-111" charset="-128"/>
                <a:cs typeface="ＭＳ Ｐゴシック" pitchFamily="-111" charset="-128"/>
              </a:rPr>
            </a:br>
            <a:endParaRPr lang="en-US" b="1" dirty="0" smtClean="0">
              <a:solidFill>
                <a:srgbClr val="3C4DE1"/>
              </a:solidFill>
              <a:latin typeface="Century Gothic" pitchFamily="-111" charset="0"/>
              <a:ea typeface="ＭＳ Ｐゴシック" pitchFamily="-111" charset="-128"/>
            </a:endParaRPr>
          </a:p>
        </p:txBody>
      </p:sp>
      <p:sp>
        <p:nvSpPr>
          <p:cNvPr id="23555" name="Rectangle 2"/>
          <p:cNvSpPr>
            <a:spLocks noGrp="1" noChangeArrowheads="1"/>
          </p:cNvSpPr>
          <p:nvPr>
            <p:ph idx="1"/>
          </p:nvPr>
        </p:nvSpPr>
        <p:spPr>
          <a:xfrm>
            <a:off x="258923" y="3100741"/>
            <a:ext cx="8686800" cy="2921970"/>
          </a:xfrm>
        </p:spPr>
        <p:txBody>
          <a:bodyPr/>
          <a:lstStyle/>
          <a:p>
            <a:pPr marL="228600" indent="-228600" eaLnBrk="1" hangingPunct="1">
              <a:lnSpc>
                <a:spcPct val="90000"/>
              </a:lnSpc>
              <a:buFont typeface="Arial" pitchFamily="-111" charset="0"/>
              <a:buChar char="•"/>
              <a:tabLst>
                <a:tab pos="749300" algn="l"/>
              </a:tabLst>
              <a:defRPr/>
            </a:pPr>
            <a:endParaRPr lang="en-US" sz="2800" b="1" dirty="0" smtClean="0">
              <a:solidFill>
                <a:srgbClr val="FFFF00"/>
              </a:solidFill>
              <a:latin typeface="Times New Roman" pitchFamily="-111" charset="0"/>
              <a:ea typeface="Times New Roman" pitchFamily="-111" charset="0"/>
              <a:cs typeface="Times New Roman" pitchFamily="-111" charset="0"/>
            </a:endParaRPr>
          </a:p>
          <a:p>
            <a:pPr marL="228600" indent="-228600" eaLnBrk="1" hangingPunct="1">
              <a:lnSpc>
                <a:spcPct val="90000"/>
              </a:lnSpc>
              <a:buFont typeface="Wingdings" pitchFamily="-111" charset="2"/>
              <a:buNone/>
              <a:tabLst>
                <a:tab pos="749300" algn="l"/>
              </a:tabLst>
              <a:defRPr/>
            </a:pPr>
            <a:r>
              <a:rPr lang="en-US" sz="3600" b="1" dirty="0" smtClean="0">
                <a:solidFill>
                  <a:srgbClr val="708F24"/>
                </a:solidFill>
                <a:latin typeface="Times New Roman" pitchFamily="-111" charset="0"/>
                <a:ea typeface="Times New Roman" pitchFamily="-111" charset="0"/>
                <a:cs typeface="Times New Roman" pitchFamily="-111" charset="0"/>
              </a:rPr>
              <a:t>The scientific evidence clearly indicates that our climate is changing, and that human activities have been identified as a dominant contributing cause.</a:t>
            </a:r>
          </a:p>
          <a:p>
            <a:pPr marL="906463" lvl="2" indent="-336550" eaLnBrk="1" hangingPunct="1">
              <a:lnSpc>
                <a:spcPct val="90000"/>
              </a:lnSpc>
              <a:buFont typeface="Arial" pitchFamily="-111" charset="0"/>
              <a:buChar char="•"/>
              <a:tabLst>
                <a:tab pos="749300" algn="l"/>
              </a:tabLst>
              <a:defRPr/>
            </a:pPr>
            <a:endParaRPr lang="en-US" b="1" dirty="0" smtClean="0">
              <a:solidFill>
                <a:schemeClr val="tx1"/>
              </a:solidFill>
              <a:latin typeface="Arial" pitchFamily="-111" charset="0"/>
              <a:ea typeface="Courier New" pitchFamily="-111" charset="0"/>
              <a:cs typeface="Courier New" pitchFamily="-111"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70660" name="TextBox 3"/>
          <p:cNvSpPr txBox="1">
            <a:spLocks noChangeArrowheads="1"/>
          </p:cNvSpPr>
          <p:nvPr/>
        </p:nvSpPr>
        <p:spPr bwMode="auto">
          <a:xfrm>
            <a:off x="1066800" y="5882126"/>
            <a:ext cx="711200" cy="369888"/>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28.0”</a:t>
            </a:r>
          </a:p>
        </p:txBody>
      </p:sp>
      <p:sp>
        <p:nvSpPr>
          <p:cNvPr id="70661" name="TextBox 4"/>
          <p:cNvSpPr txBox="1">
            <a:spLocks noChangeArrowheads="1"/>
          </p:cNvSpPr>
          <p:nvPr/>
        </p:nvSpPr>
        <p:spPr bwMode="auto">
          <a:xfrm>
            <a:off x="7289800" y="5882126"/>
            <a:ext cx="711200" cy="369888"/>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37.0”</a:t>
            </a:r>
          </a:p>
        </p:txBody>
      </p:sp>
      <p:cxnSp>
        <p:nvCxnSpPr>
          <p:cNvPr id="70662" name="Straight Arrow Connector 5"/>
          <p:cNvCxnSpPr>
            <a:cxnSpLocks noChangeShapeType="1"/>
          </p:cNvCxnSpPr>
          <p:nvPr/>
        </p:nvCxnSpPr>
        <p:spPr bwMode="auto">
          <a:xfrm rot="16200000" flipV="1">
            <a:off x="342900" y="5158226"/>
            <a:ext cx="1066800" cy="381000"/>
          </a:xfrm>
          <a:prstGeom prst="straightConnector1">
            <a:avLst/>
          </a:prstGeom>
          <a:noFill/>
          <a:ln w="28575">
            <a:solidFill>
              <a:srgbClr val="FF0000"/>
            </a:solidFill>
            <a:round/>
            <a:headEnd/>
            <a:tailEnd type="arrow" w="med" len="med"/>
          </a:ln>
        </p:spPr>
      </p:cxnSp>
      <p:cxnSp>
        <p:nvCxnSpPr>
          <p:cNvPr id="70663" name="Straight Arrow Connector 7"/>
          <p:cNvCxnSpPr>
            <a:cxnSpLocks noChangeShapeType="1"/>
          </p:cNvCxnSpPr>
          <p:nvPr/>
        </p:nvCxnSpPr>
        <p:spPr bwMode="auto">
          <a:xfrm rot="5400000" flipH="1" flipV="1">
            <a:off x="7411376" y="4724374"/>
            <a:ext cx="1480677" cy="834829"/>
          </a:xfrm>
          <a:prstGeom prst="straightConnector1">
            <a:avLst/>
          </a:prstGeom>
          <a:noFill/>
          <a:ln w="28575">
            <a:solidFill>
              <a:srgbClr val="FF0000"/>
            </a:solidFill>
            <a:round/>
            <a:headEnd/>
            <a:tailEnd type="arrow" w="med" len="med"/>
          </a:ln>
        </p:spPr>
      </p:cxnSp>
      <p:sp>
        <p:nvSpPr>
          <p:cNvPr id="70664" name="TextBox 9"/>
          <p:cNvSpPr txBox="1">
            <a:spLocks noChangeArrowheads="1"/>
          </p:cNvSpPr>
          <p:nvPr/>
        </p:nvSpPr>
        <p:spPr bwMode="auto">
          <a:xfrm>
            <a:off x="3581400" y="5790051"/>
            <a:ext cx="1441420" cy="369332"/>
          </a:xfrm>
          <a:prstGeom prst="rect">
            <a:avLst/>
          </a:prstGeom>
          <a:noFill/>
          <a:ln w="9525">
            <a:noFill/>
            <a:miter lim="800000"/>
            <a:headEnd/>
            <a:tailEnd/>
          </a:ln>
        </p:spPr>
        <p:txBody>
          <a:bodyPr wrap="none">
            <a:prstTxWarp prst="textNoShape">
              <a:avLst/>
            </a:prstTxWarp>
            <a:spAutoFit/>
          </a:bodyPr>
          <a:lstStyle/>
          <a:p>
            <a:r>
              <a:rPr lang="en-US" b="1" dirty="0">
                <a:solidFill>
                  <a:srgbClr val="FF0000"/>
                </a:solidFill>
              </a:rPr>
              <a:t>32% increase</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0" name="Rectangle 9"/>
          <p:cNvSpPr/>
          <p:nvPr/>
        </p:nvSpPr>
        <p:spPr>
          <a:xfrm>
            <a:off x="8613579" y="35856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569129" y="37380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70660" name="TextBox 3"/>
          <p:cNvSpPr txBox="1">
            <a:spLocks noChangeArrowheads="1"/>
          </p:cNvSpPr>
          <p:nvPr/>
        </p:nvSpPr>
        <p:spPr bwMode="auto">
          <a:xfrm>
            <a:off x="1066800" y="5882126"/>
            <a:ext cx="711200" cy="369888"/>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28.0”</a:t>
            </a:r>
          </a:p>
        </p:txBody>
      </p:sp>
      <p:sp>
        <p:nvSpPr>
          <p:cNvPr id="70661" name="TextBox 4"/>
          <p:cNvSpPr txBox="1">
            <a:spLocks noChangeArrowheads="1"/>
          </p:cNvSpPr>
          <p:nvPr/>
        </p:nvSpPr>
        <p:spPr bwMode="auto">
          <a:xfrm>
            <a:off x="7289800" y="5882126"/>
            <a:ext cx="711200" cy="369888"/>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37.0”</a:t>
            </a:r>
          </a:p>
        </p:txBody>
      </p:sp>
      <p:cxnSp>
        <p:nvCxnSpPr>
          <p:cNvPr id="70662" name="Straight Arrow Connector 5"/>
          <p:cNvCxnSpPr>
            <a:cxnSpLocks noChangeShapeType="1"/>
          </p:cNvCxnSpPr>
          <p:nvPr/>
        </p:nvCxnSpPr>
        <p:spPr bwMode="auto">
          <a:xfrm rot="16200000" flipV="1">
            <a:off x="342900" y="5158226"/>
            <a:ext cx="1066800" cy="381000"/>
          </a:xfrm>
          <a:prstGeom prst="straightConnector1">
            <a:avLst/>
          </a:prstGeom>
          <a:noFill/>
          <a:ln w="28575">
            <a:solidFill>
              <a:srgbClr val="FF0000"/>
            </a:solidFill>
            <a:round/>
            <a:headEnd/>
            <a:tailEnd type="arrow" w="med" len="med"/>
          </a:ln>
        </p:spPr>
      </p:cxnSp>
      <p:cxnSp>
        <p:nvCxnSpPr>
          <p:cNvPr id="70663" name="Straight Arrow Connector 7"/>
          <p:cNvCxnSpPr>
            <a:cxnSpLocks noChangeShapeType="1"/>
          </p:cNvCxnSpPr>
          <p:nvPr/>
        </p:nvCxnSpPr>
        <p:spPr bwMode="auto">
          <a:xfrm rot="5400000" flipH="1" flipV="1">
            <a:off x="7411376" y="4724374"/>
            <a:ext cx="1480677" cy="834829"/>
          </a:xfrm>
          <a:prstGeom prst="straightConnector1">
            <a:avLst/>
          </a:prstGeom>
          <a:noFill/>
          <a:ln w="28575">
            <a:solidFill>
              <a:srgbClr val="FF0000"/>
            </a:solidFill>
            <a:round/>
            <a:headEnd/>
            <a:tailEnd type="arrow" w="med" len="med"/>
          </a:ln>
        </p:spPr>
      </p:cxnSp>
      <p:sp>
        <p:nvSpPr>
          <p:cNvPr id="70664" name="TextBox 9"/>
          <p:cNvSpPr txBox="1">
            <a:spLocks noChangeArrowheads="1"/>
          </p:cNvSpPr>
          <p:nvPr/>
        </p:nvSpPr>
        <p:spPr bwMode="auto">
          <a:xfrm>
            <a:off x="3581400" y="5790051"/>
            <a:ext cx="1441420" cy="369332"/>
          </a:xfrm>
          <a:prstGeom prst="rect">
            <a:avLst/>
          </a:prstGeom>
          <a:noFill/>
          <a:ln w="9525">
            <a:noFill/>
            <a:miter lim="800000"/>
            <a:headEnd/>
            <a:tailEnd/>
          </a:ln>
        </p:spPr>
        <p:txBody>
          <a:bodyPr wrap="none">
            <a:prstTxWarp prst="textNoShape">
              <a:avLst/>
            </a:prstTxWarp>
            <a:spAutoFit/>
          </a:bodyPr>
          <a:lstStyle/>
          <a:p>
            <a:r>
              <a:rPr lang="en-US" b="1" dirty="0">
                <a:solidFill>
                  <a:srgbClr val="FF0000"/>
                </a:solidFill>
              </a:rPr>
              <a:t>32% increase</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0" name="Rectangle 9"/>
          <p:cNvSpPr/>
          <p:nvPr/>
        </p:nvSpPr>
        <p:spPr>
          <a:xfrm>
            <a:off x="8613579" y="35856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569129" y="37380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82600" y="3585634"/>
            <a:ext cx="1168400" cy="60960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572000" y="2857500"/>
            <a:ext cx="4381500" cy="123825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778000" y="2857500"/>
            <a:ext cx="2319867" cy="646331"/>
          </a:xfrm>
          <a:prstGeom prst="rect">
            <a:avLst/>
          </a:prstGeom>
          <a:noFill/>
        </p:spPr>
        <p:txBody>
          <a:bodyPr wrap="square" rtlCol="0">
            <a:spAutoFit/>
          </a:bodyPr>
          <a:lstStyle/>
          <a:p>
            <a:pPr algn="ctr"/>
            <a:r>
              <a:rPr lang="en-US" b="1" dirty="0" smtClean="0">
                <a:solidFill>
                  <a:srgbClr val="FF0000"/>
                </a:solidFill>
              </a:rPr>
              <a:t>Years with more than 40 inches</a:t>
            </a:r>
            <a:endParaRPr lang="en-US" b="1" dirty="0">
              <a:solidFill>
                <a:srgbClr val="FF0000"/>
              </a:solidFill>
            </a:endParaRPr>
          </a:p>
        </p:txBody>
      </p:sp>
      <p:sp>
        <p:nvSpPr>
          <p:cNvPr id="15" name="TextBox 14"/>
          <p:cNvSpPr txBox="1"/>
          <p:nvPr/>
        </p:nvSpPr>
        <p:spPr>
          <a:xfrm>
            <a:off x="1217630" y="3726418"/>
            <a:ext cx="301660" cy="369332"/>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sp>
        <p:nvSpPr>
          <p:cNvPr id="16" name="TextBox 15"/>
          <p:cNvSpPr txBox="1"/>
          <p:nvPr/>
        </p:nvSpPr>
        <p:spPr>
          <a:xfrm>
            <a:off x="5960533" y="3183467"/>
            <a:ext cx="418654" cy="369332"/>
          </a:xfrm>
          <a:prstGeom prst="rect">
            <a:avLst/>
          </a:prstGeom>
          <a:noFill/>
        </p:spPr>
        <p:txBody>
          <a:bodyPr wrap="none" rtlCol="0">
            <a:spAutoFit/>
          </a:bodyPr>
          <a:lstStyle/>
          <a:p>
            <a:r>
              <a:rPr lang="en-US" b="1" dirty="0" smtClean="0">
                <a:solidFill>
                  <a:srgbClr val="FF0000"/>
                </a:solidFill>
              </a:rPr>
              <a:t>11</a:t>
            </a:r>
            <a:endParaRPr lang="en-US"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pic>
        <p:nvPicPr>
          <p:cNvPr id="3" name="Picture 2" descr="CedarRapidsExtremePrecip201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86825"/>
            <a:ext cx="9141623" cy="5671175"/>
          </a:xfrm>
          <a:prstGeom prst="rect">
            <a:avLst/>
          </a:prstGeom>
        </p:spPr>
      </p:pic>
      <p:cxnSp>
        <p:nvCxnSpPr>
          <p:cNvPr id="4" name="Straight Arrow Connector 7"/>
          <p:cNvCxnSpPr>
            <a:cxnSpLocks noChangeShapeType="1"/>
          </p:cNvCxnSpPr>
          <p:nvPr/>
        </p:nvCxnSpPr>
        <p:spPr bwMode="auto">
          <a:xfrm flipH="1" flipV="1">
            <a:off x="880533" y="5012268"/>
            <a:ext cx="914400" cy="767820"/>
          </a:xfrm>
          <a:prstGeom prst="straightConnector1">
            <a:avLst/>
          </a:prstGeom>
          <a:noFill/>
          <a:ln w="28575">
            <a:solidFill>
              <a:srgbClr val="FF0000"/>
            </a:solidFill>
            <a:round/>
            <a:headEnd/>
            <a:tailEnd type="arrow" w="med" len="med"/>
          </a:ln>
        </p:spPr>
      </p:cxnSp>
      <p:cxnSp>
        <p:nvCxnSpPr>
          <p:cNvPr id="6" name="Straight Arrow Connector 7"/>
          <p:cNvCxnSpPr>
            <a:cxnSpLocks noChangeShapeType="1"/>
          </p:cNvCxnSpPr>
          <p:nvPr/>
        </p:nvCxnSpPr>
        <p:spPr bwMode="auto">
          <a:xfrm flipV="1">
            <a:off x="8001000" y="4311650"/>
            <a:ext cx="711200" cy="1560513"/>
          </a:xfrm>
          <a:prstGeom prst="straightConnector1">
            <a:avLst/>
          </a:prstGeom>
          <a:noFill/>
          <a:ln w="28575">
            <a:solidFill>
              <a:srgbClr val="FF0000"/>
            </a:solidFill>
            <a:round/>
            <a:headEnd/>
            <a:tailEnd type="arrow" w="med" len="med"/>
          </a:ln>
        </p:spPr>
      </p:cxnSp>
      <p:sp>
        <p:nvSpPr>
          <p:cNvPr id="7" name="TextBox 4"/>
          <p:cNvSpPr txBox="1">
            <a:spLocks noChangeArrowheads="1"/>
          </p:cNvSpPr>
          <p:nvPr/>
        </p:nvSpPr>
        <p:spPr bwMode="auto">
          <a:xfrm>
            <a:off x="6848475" y="5609432"/>
            <a:ext cx="971728"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rgbClr val="FF0000"/>
                </a:solidFill>
              </a:rPr>
              <a:t>6.0 </a:t>
            </a:r>
            <a:r>
              <a:rPr lang="en-US" sz="1800" b="1" dirty="0">
                <a:solidFill>
                  <a:srgbClr val="FF0000"/>
                </a:solidFill>
              </a:rPr>
              <a:t>days</a:t>
            </a:r>
          </a:p>
        </p:txBody>
      </p:sp>
      <p:sp>
        <p:nvSpPr>
          <p:cNvPr id="8" name="TextBox 9"/>
          <p:cNvSpPr txBox="1">
            <a:spLocks noChangeArrowheads="1"/>
          </p:cNvSpPr>
          <p:nvPr/>
        </p:nvSpPr>
        <p:spPr bwMode="auto">
          <a:xfrm>
            <a:off x="3048000" y="5590382"/>
            <a:ext cx="1441420"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67% </a:t>
            </a:r>
            <a:r>
              <a:rPr lang="en-US" b="1" dirty="0">
                <a:solidFill>
                  <a:srgbClr val="FF0000"/>
                </a:solidFill>
              </a:rPr>
              <a:t>increase</a:t>
            </a:r>
          </a:p>
        </p:txBody>
      </p:sp>
      <p:sp>
        <p:nvSpPr>
          <p:cNvPr id="12" name="TextBox 3"/>
          <p:cNvSpPr txBox="1">
            <a:spLocks noChangeArrowheads="1"/>
          </p:cNvSpPr>
          <p:nvPr/>
        </p:nvSpPr>
        <p:spPr bwMode="auto">
          <a:xfrm>
            <a:off x="1794933" y="5595144"/>
            <a:ext cx="971728"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3.6</a:t>
            </a:r>
            <a:r>
              <a:rPr lang="en-US" sz="1800" b="1" dirty="0" smtClean="0">
                <a:solidFill>
                  <a:srgbClr val="FF0000"/>
                </a:solidFill>
              </a:rPr>
              <a:t> </a:t>
            </a:r>
            <a:r>
              <a:rPr lang="en-US" sz="1800" b="1" dirty="0">
                <a:solidFill>
                  <a:srgbClr val="FF0000"/>
                </a:solidFill>
              </a:rPr>
              <a:t>days</a:t>
            </a:r>
          </a:p>
        </p:txBody>
      </p:sp>
    </p:spTree>
    <p:extLst>
      <p:ext uri="{BB962C8B-B14F-4D97-AF65-F5344CB8AC3E}">
        <p14:creationId xmlns:p14="http://schemas.microsoft.com/office/powerpoint/2010/main" val="125983743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pic>
        <p:nvPicPr>
          <p:cNvPr id="3" name="Picture 2" descr="CedarRapidsExtremePrecip201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86825"/>
            <a:ext cx="9141623" cy="5671175"/>
          </a:xfrm>
          <a:prstGeom prst="rect">
            <a:avLst/>
          </a:prstGeom>
        </p:spPr>
      </p:pic>
      <p:cxnSp>
        <p:nvCxnSpPr>
          <p:cNvPr id="4" name="Straight Arrow Connector 7"/>
          <p:cNvCxnSpPr>
            <a:cxnSpLocks noChangeShapeType="1"/>
          </p:cNvCxnSpPr>
          <p:nvPr/>
        </p:nvCxnSpPr>
        <p:spPr bwMode="auto">
          <a:xfrm flipH="1" flipV="1">
            <a:off x="880533" y="5012268"/>
            <a:ext cx="914400" cy="767820"/>
          </a:xfrm>
          <a:prstGeom prst="straightConnector1">
            <a:avLst/>
          </a:prstGeom>
          <a:noFill/>
          <a:ln w="28575">
            <a:solidFill>
              <a:srgbClr val="FF0000"/>
            </a:solidFill>
            <a:round/>
            <a:headEnd/>
            <a:tailEnd type="arrow" w="med" len="med"/>
          </a:ln>
        </p:spPr>
      </p:cxnSp>
      <p:sp>
        <p:nvSpPr>
          <p:cNvPr id="5" name="TextBox 3"/>
          <p:cNvSpPr txBox="1">
            <a:spLocks noChangeArrowheads="1"/>
          </p:cNvSpPr>
          <p:nvPr/>
        </p:nvSpPr>
        <p:spPr bwMode="auto">
          <a:xfrm>
            <a:off x="1794933" y="5595144"/>
            <a:ext cx="971728"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3.6</a:t>
            </a:r>
            <a:r>
              <a:rPr lang="en-US" sz="1800" b="1" dirty="0" smtClean="0">
                <a:solidFill>
                  <a:srgbClr val="FF0000"/>
                </a:solidFill>
              </a:rPr>
              <a:t> </a:t>
            </a:r>
            <a:r>
              <a:rPr lang="en-US" sz="1800" b="1" dirty="0">
                <a:solidFill>
                  <a:srgbClr val="FF0000"/>
                </a:solidFill>
              </a:rPr>
              <a:t>days</a:t>
            </a:r>
          </a:p>
        </p:txBody>
      </p:sp>
      <p:cxnSp>
        <p:nvCxnSpPr>
          <p:cNvPr id="6" name="Straight Arrow Connector 7"/>
          <p:cNvCxnSpPr>
            <a:cxnSpLocks noChangeShapeType="1"/>
          </p:cNvCxnSpPr>
          <p:nvPr/>
        </p:nvCxnSpPr>
        <p:spPr bwMode="auto">
          <a:xfrm flipV="1">
            <a:off x="8001000" y="4311650"/>
            <a:ext cx="711200" cy="1560513"/>
          </a:xfrm>
          <a:prstGeom prst="straightConnector1">
            <a:avLst/>
          </a:prstGeom>
          <a:noFill/>
          <a:ln w="28575">
            <a:solidFill>
              <a:srgbClr val="FF0000"/>
            </a:solidFill>
            <a:round/>
            <a:headEnd/>
            <a:tailEnd type="arrow" w="med" len="med"/>
          </a:ln>
        </p:spPr>
      </p:cxnSp>
      <p:sp>
        <p:nvSpPr>
          <p:cNvPr id="7" name="TextBox 4"/>
          <p:cNvSpPr txBox="1">
            <a:spLocks noChangeArrowheads="1"/>
          </p:cNvSpPr>
          <p:nvPr/>
        </p:nvSpPr>
        <p:spPr bwMode="auto">
          <a:xfrm>
            <a:off x="6848475" y="5609432"/>
            <a:ext cx="971728"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rgbClr val="FF0000"/>
                </a:solidFill>
              </a:rPr>
              <a:t>6.0 </a:t>
            </a:r>
            <a:r>
              <a:rPr lang="en-US" sz="1800" b="1" dirty="0">
                <a:solidFill>
                  <a:srgbClr val="FF0000"/>
                </a:solidFill>
              </a:rPr>
              <a:t>days</a:t>
            </a:r>
          </a:p>
        </p:txBody>
      </p:sp>
      <p:sp>
        <p:nvSpPr>
          <p:cNvPr id="8" name="TextBox 9"/>
          <p:cNvSpPr txBox="1">
            <a:spLocks noChangeArrowheads="1"/>
          </p:cNvSpPr>
          <p:nvPr/>
        </p:nvSpPr>
        <p:spPr bwMode="auto">
          <a:xfrm>
            <a:off x="3048000" y="5590382"/>
            <a:ext cx="1441420"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67% </a:t>
            </a:r>
            <a:r>
              <a:rPr lang="en-US" b="1" dirty="0">
                <a:solidFill>
                  <a:srgbClr val="FF0000"/>
                </a:solidFill>
              </a:rPr>
              <a:t>increase</a:t>
            </a:r>
          </a:p>
        </p:txBody>
      </p:sp>
      <p:cxnSp>
        <p:nvCxnSpPr>
          <p:cNvPr id="10" name="Straight Connector 9"/>
          <p:cNvCxnSpPr/>
          <p:nvPr/>
        </p:nvCxnSpPr>
        <p:spPr>
          <a:xfrm flipH="1" flipV="1">
            <a:off x="4762500" y="2731532"/>
            <a:ext cx="12700" cy="322818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746340" y="2832100"/>
            <a:ext cx="301660" cy="369332"/>
          </a:xfrm>
          <a:prstGeom prst="rect">
            <a:avLst/>
          </a:prstGeom>
          <a:noFill/>
        </p:spPr>
        <p:txBody>
          <a:bodyPr wrap="none" rtlCol="0">
            <a:spAutoFit/>
          </a:bodyPr>
          <a:lstStyle/>
          <a:p>
            <a:r>
              <a:rPr lang="en-US" b="1" dirty="0">
                <a:solidFill>
                  <a:srgbClr val="FF0000"/>
                </a:solidFill>
              </a:rPr>
              <a:t>0</a:t>
            </a:r>
          </a:p>
        </p:txBody>
      </p:sp>
      <p:sp>
        <p:nvSpPr>
          <p:cNvPr id="13" name="TextBox 12"/>
          <p:cNvSpPr txBox="1"/>
          <p:nvPr/>
        </p:nvSpPr>
        <p:spPr>
          <a:xfrm>
            <a:off x="2541379" y="2177534"/>
            <a:ext cx="4806950" cy="369332"/>
          </a:xfrm>
          <a:prstGeom prst="rect">
            <a:avLst/>
          </a:prstGeom>
          <a:noFill/>
        </p:spPr>
        <p:txBody>
          <a:bodyPr wrap="none" rtlCol="0">
            <a:spAutoFit/>
          </a:bodyPr>
          <a:lstStyle/>
          <a:p>
            <a:r>
              <a:rPr lang="en-US" b="1" dirty="0" smtClean="0">
                <a:solidFill>
                  <a:srgbClr val="FF0000"/>
                </a:solidFill>
              </a:rPr>
              <a:t>Number of Years with More than 8 Occurrences</a:t>
            </a:r>
            <a:endParaRPr lang="en-US" b="1" dirty="0">
              <a:solidFill>
                <a:srgbClr val="FF0000"/>
              </a:solidFill>
            </a:endParaRPr>
          </a:p>
        </p:txBody>
      </p:sp>
      <p:sp>
        <p:nvSpPr>
          <p:cNvPr id="15" name="TextBox 14"/>
          <p:cNvSpPr txBox="1"/>
          <p:nvPr/>
        </p:nvSpPr>
        <p:spPr>
          <a:xfrm>
            <a:off x="6546815" y="2844800"/>
            <a:ext cx="301660" cy="369332"/>
          </a:xfrm>
          <a:prstGeom prst="rect">
            <a:avLst/>
          </a:prstGeom>
          <a:noFill/>
        </p:spPr>
        <p:txBody>
          <a:bodyPr wrap="none" rtlCol="0">
            <a:spAutoFit/>
          </a:bodyPr>
          <a:lstStyle/>
          <a:p>
            <a:r>
              <a:rPr lang="en-US" b="1" dirty="0">
                <a:solidFill>
                  <a:srgbClr val="FF0000"/>
                </a:solidFill>
              </a:rPr>
              <a:t>9</a:t>
            </a:r>
          </a:p>
        </p:txBody>
      </p:sp>
    </p:spTree>
    <p:extLst>
      <p:ext uri="{BB962C8B-B14F-4D97-AF65-F5344CB8AC3E}">
        <p14:creationId xmlns:p14="http://schemas.microsoft.com/office/powerpoint/2010/main" val="100486639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ully2.jpg"/>
          <p:cNvPicPr>
            <a:picLocks noChangeAspect="1"/>
          </p:cNvPicPr>
          <p:nvPr/>
        </p:nvPicPr>
        <p:blipFill>
          <a:blip r:embed="rId2"/>
          <a:stretch>
            <a:fillRect/>
          </a:stretch>
        </p:blipFill>
        <p:spPr>
          <a:xfrm>
            <a:off x="-1" y="1143000"/>
            <a:ext cx="9144001" cy="5727700"/>
          </a:xfrm>
          <a:prstGeom prst="rect">
            <a:avLst/>
          </a:prstGeom>
        </p:spPr>
      </p:pic>
      <p:sp>
        <p:nvSpPr>
          <p:cNvPr id="3" name="TextBox 2"/>
          <p:cNvSpPr txBox="1"/>
          <p:nvPr/>
        </p:nvSpPr>
        <p:spPr>
          <a:xfrm>
            <a:off x="-1" y="6488668"/>
            <a:ext cx="2286001" cy="307777"/>
          </a:xfrm>
          <a:prstGeom prst="rect">
            <a:avLst/>
          </a:prstGeom>
          <a:solidFill>
            <a:srgbClr val="FFFFFF"/>
          </a:solidFill>
        </p:spPr>
        <p:txBody>
          <a:bodyPr wrap="square" rtlCol="0">
            <a:spAutoFit/>
          </a:bodyPr>
          <a:lstStyle/>
          <a:p>
            <a:r>
              <a:rPr lang="en-US" sz="1400" dirty="0" smtClean="0"/>
              <a:t>Photo courtesy of RM Cruse</a:t>
            </a:r>
            <a:endParaRPr lang="en-US" sz="1400" dirty="0"/>
          </a:p>
        </p:txBody>
      </p:sp>
    </p:spTree>
    <p:extLst>
      <p:ext uri="{BB962C8B-B14F-4D97-AF65-F5344CB8AC3E}">
        <p14:creationId xmlns:p14="http://schemas.microsoft.com/office/powerpoint/2010/main" val="90804364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6" name="Content Placeholder 5" descr="Slide13.gif"/>
          <p:cNvPicPr>
            <a:picLocks noGrp="1" noChangeAspect="1"/>
          </p:cNvPicPr>
          <p:nvPr>
            <p:ph idx="1"/>
          </p:nvPr>
        </p:nvPicPr>
        <p:blipFill>
          <a:blip r:embed="rId2"/>
          <a:srcRect l="-20833" r="-20833"/>
          <a:stretch>
            <a:fillRect/>
          </a:stretch>
        </p:blipFill>
        <p:spPr>
          <a:xfrm>
            <a:off x="-1981200" y="0"/>
            <a:ext cx="13030200" cy="6858000"/>
          </a:xfrm>
        </p:spPr>
      </p:pic>
    </p:spTree>
    <p:extLst>
      <p:ext uri="{BB962C8B-B14F-4D97-AF65-F5344CB8AC3E}">
        <p14:creationId xmlns:p14="http://schemas.microsoft.com/office/powerpoint/2010/main" val="326011460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025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476759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spTree>
    <p:extLst>
      <p:ext uri="{BB962C8B-B14F-4D97-AF65-F5344CB8AC3E}">
        <p14:creationId xmlns:p14="http://schemas.microsoft.com/office/powerpoint/2010/main" val="392069185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sp>
        <p:nvSpPr>
          <p:cNvPr id="17" name="Oval 16"/>
          <p:cNvSpPr/>
          <p:nvPr/>
        </p:nvSpPr>
        <p:spPr>
          <a:xfrm>
            <a:off x="4824700" y="1360314"/>
            <a:ext cx="4319300" cy="2837306"/>
          </a:xfrm>
          <a:prstGeom prst="ellipse">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79900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Temps vs year.tif"/>
          <p:cNvPicPr>
            <a:picLocks noChangeAspect="1"/>
          </p:cNvPicPr>
          <p:nvPr/>
        </p:nvPicPr>
        <p:blipFill>
          <a:blip r:embed="rId2"/>
          <a:srcRect/>
          <a:stretch>
            <a:fillRect/>
          </a:stretch>
        </p:blipFill>
        <p:spPr bwMode="auto">
          <a:xfrm>
            <a:off x="2909804" y="2374774"/>
            <a:ext cx="5713495" cy="4483226"/>
          </a:xfrm>
          <a:prstGeom prst="rect">
            <a:avLst/>
          </a:prstGeom>
          <a:noFill/>
          <a:ln w="9525">
            <a:noFill/>
            <a:miter lim="800000"/>
            <a:headEnd/>
            <a:tailEnd/>
          </a:ln>
        </p:spPr>
      </p:pic>
      <p:sp>
        <p:nvSpPr>
          <p:cNvPr id="26627" name="TextBox 2"/>
          <p:cNvSpPr txBox="1">
            <a:spLocks noChangeArrowheads="1"/>
          </p:cNvSpPr>
          <p:nvPr/>
        </p:nvSpPr>
        <p:spPr bwMode="auto">
          <a:xfrm>
            <a:off x="177800" y="1178292"/>
            <a:ext cx="8712200" cy="1077913"/>
          </a:xfrm>
          <a:prstGeom prst="rect">
            <a:avLst/>
          </a:prstGeom>
          <a:noFill/>
          <a:ln w="9525">
            <a:noFill/>
            <a:miter lim="800000"/>
            <a:headEnd/>
            <a:tailEnd/>
          </a:ln>
        </p:spPr>
        <p:txBody>
          <a:bodyPr>
            <a:prstTxWarp prst="textNoShape">
              <a:avLst/>
            </a:prstTxWarp>
            <a:spAutoFit/>
          </a:bodyPr>
          <a:lstStyle/>
          <a:p>
            <a:pPr>
              <a:defRPr/>
            </a:pP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Three</a:t>
            </a:r>
            <a:r>
              <a:rPr lang="en-US" sz="3200" b="1" dirty="0" smtClean="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 separate </a:t>
            </a: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analyses of the temperature record – Trends are in close agreement</a:t>
            </a:r>
          </a:p>
        </p:txBody>
      </p:sp>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9399" y="4026775"/>
            <a:ext cx="3606801" cy="369332"/>
          </a:xfrm>
          <a:prstGeom prst="rect">
            <a:avLst/>
          </a:prstGeom>
          <a:noFill/>
        </p:spPr>
        <p:txBody>
          <a:bodyPr wrap="square" rtlCol="0">
            <a:spAutoFit/>
          </a:bodyPr>
          <a:lstStyle/>
          <a:p>
            <a:r>
              <a:rPr lang="en-US" b="1" dirty="0" smtClean="0">
                <a:solidFill>
                  <a:srgbClr val="FF0000"/>
                </a:solidFill>
              </a:rPr>
              <a:t>21.2 =&gt; 25.3 inches </a:t>
            </a:r>
            <a:r>
              <a:rPr lang="en-US" b="1" dirty="0" smtClean="0">
                <a:solidFill>
                  <a:srgbClr val="0067AC"/>
                </a:solidFill>
              </a:rPr>
              <a:t>(22% increase)</a:t>
            </a:r>
            <a:endParaRPr lang="en-US" b="1" dirty="0">
              <a:solidFill>
                <a:srgbClr val="0067AC"/>
              </a:solidFill>
            </a:endParaRPr>
          </a:p>
        </p:txBody>
      </p:sp>
      <p:sp>
        <p:nvSpPr>
          <p:cNvPr id="7" name="TextBox 6"/>
          <p:cNvSpPr txBox="1"/>
          <p:nvPr/>
        </p:nvSpPr>
        <p:spPr>
          <a:xfrm>
            <a:off x="5058066" y="4026775"/>
            <a:ext cx="3606801" cy="369332"/>
          </a:xfrm>
          <a:prstGeom prst="rect">
            <a:avLst/>
          </a:prstGeom>
          <a:noFill/>
        </p:spPr>
        <p:txBody>
          <a:bodyPr wrap="square" rtlCol="0">
            <a:spAutoFit/>
          </a:bodyPr>
          <a:lstStyle/>
          <a:p>
            <a:r>
              <a:rPr lang="en-US" b="1" dirty="0" smtClean="0">
                <a:solidFill>
                  <a:srgbClr val="FF0000"/>
                </a:solidFill>
              </a:rPr>
              <a:t>12.1 =&gt; 10.5 inches </a:t>
            </a:r>
            <a:r>
              <a:rPr lang="en-US" b="1" dirty="0" smtClean="0">
                <a:solidFill>
                  <a:srgbClr val="843400"/>
                </a:solidFill>
              </a:rPr>
              <a:t>(13% decrease)</a:t>
            </a:r>
            <a:endParaRPr lang="en-US" b="1" dirty="0">
              <a:solidFill>
                <a:srgbClr val="843400"/>
              </a:solidFill>
            </a:endParaRPr>
          </a:p>
        </p:txBody>
      </p:sp>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cxnSp>
        <p:nvCxnSpPr>
          <p:cNvPr id="3" name="Straight Arrow Connector 2"/>
          <p:cNvCxnSpPr/>
          <p:nvPr/>
        </p:nvCxnSpPr>
        <p:spPr>
          <a:xfrm flipH="1">
            <a:off x="4385733" y="4026775"/>
            <a:ext cx="1" cy="700395"/>
          </a:xfrm>
          <a:prstGeom prst="straightConnector1">
            <a:avLst/>
          </a:prstGeom>
          <a:ln w="57150"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8676800" y="4017432"/>
            <a:ext cx="1" cy="700395"/>
          </a:xfrm>
          <a:prstGeom prst="straightConnector1">
            <a:avLst/>
          </a:prstGeom>
          <a:ln w="57150" cmpd="sng">
            <a:solidFill>
              <a:srgbClr val="8434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204070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199"/>
            <a:ext cx="8229600" cy="1016001"/>
          </a:xfrm>
        </p:spPr>
        <p:txBody>
          <a:bodyPr>
            <a:normAutofit fontScale="90000"/>
          </a:bodyPr>
          <a:lstStyle/>
          <a:p>
            <a:pPr algn="ctr"/>
            <a:r>
              <a:rPr lang="en-US" dirty="0" smtClean="0"/>
              <a:t>Mean Summer (JJA) Dew-Point Temperatures for Des Moines, IA</a:t>
            </a:r>
            <a:endParaRPr lang="en-US" dirty="0"/>
          </a:p>
        </p:txBody>
      </p:sp>
      <p:pic>
        <p:nvPicPr>
          <p:cNvPr id="6" name="Picture 5" descr="DSM_JJA_7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834" y="2217718"/>
            <a:ext cx="7315932" cy="4640281"/>
          </a:xfrm>
          <a:prstGeom prst="rect">
            <a:avLst/>
          </a:prstGeom>
        </p:spPr>
      </p:pic>
      <p:sp>
        <p:nvSpPr>
          <p:cNvPr id="11" name="TextBox 10"/>
          <p:cNvSpPr txBox="1"/>
          <p:nvPr/>
        </p:nvSpPr>
        <p:spPr>
          <a:xfrm>
            <a:off x="3282662" y="3453368"/>
            <a:ext cx="2274982" cy="369332"/>
          </a:xfrm>
          <a:prstGeom prst="rect">
            <a:avLst/>
          </a:prstGeom>
          <a:noFill/>
        </p:spPr>
        <p:txBody>
          <a:bodyPr wrap="none" rtlCol="0">
            <a:spAutoFit/>
          </a:bodyPr>
          <a:lstStyle/>
          <a:p>
            <a:r>
              <a:rPr lang="en-US" b="1" dirty="0" smtClean="0">
                <a:solidFill>
                  <a:srgbClr val="FF0000"/>
                </a:solidFill>
              </a:rPr>
              <a:t>Rise of 3</a:t>
            </a:r>
            <a:r>
              <a:rPr lang="en-US" b="1" baseline="30000" dirty="0" smtClean="0">
                <a:solidFill>
                  <a:srgbClr val="FF0000"/>
                </a:solidFill>
              </a:rPr>
              <a:t>o</a:t>
            </a:r>
            <a:r>
              <a:rPr lang="en-US" b="1" dirty="0" smtClean="0">
                <a:solidFill>
                  <a:srgbClr val="FF0000"/>
                </a:solidFill>
              </a:rPr>
              <a:t>F in 42 years </a:t>
            </a:r>
            <a:endParaRPr lang="en-US" b="1" dirty="0">
              <a:solidFill>
                <a:srgbClr val="FF0000"/>
              </a:solidFill>
            </a:endParaRPr>
          </a:p>
        </p:txBody>
      </p:sp>
      <p:sp>
        <p:nvSpPr>
          <p:cNvPr id="14" name="TextBox 13"/>
          <p:cNvSpPr txBox="1"/>
          <p:nvPr/>
        </p:nvSpPr>
        <p:spPr>
          <a:xfrm>
            <a:off x="2533326" y="3822700"/>
            <a:ext cx="3716921" cy="369332"/>
          </a:xfrm>
          <a:prstGeom prst="rect">
            <a:avLst/>
          </a:prstGeom>
          <a:noFill/>
        </p:spPr>
        <p:txBody>
          <a:bodyPr wrap="none" rtlCol="0">
            <a:spAutoFit/>
          </a:bodyPr>
          <a:lstStyle/>
          <a:p>
            <a:r>
              <a:rPr lang="en-US" b="1" dirty="0" smtClean="0">
                <a:solidFill>
                  <a:srgbClr val="FF0000"/>
                </a:solidFill>
              </a:rPr>
              <a:t>12% rise in water content in 42 years </a:t>
            </a:r>
            <a:endParaRPr lang="en-US" b="1" dirty="0">
              <a:solidFill>
                <a:srgbClr val="FF0000"/>
              </a:solidFill>
            </a:endParaRPr>
          </a:p>
        </p:txBody>
      </p:sp>
    </p:spTree>
    <p:extLst>
      <p:ext uri="{BB962C8B-B14F-4D97-AF65-F5344CB8AC3E}">
        <p14:creationId xmlns:p14="http://schemas.microsoft.com/office/powerpoint/2010/main" val="408577428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058" y="2424716"/>
            <a:ext cx="7561478" cy="2123658"/>
          </a:xfrm>
          <a:prstGeom prst="rect">
            <a:avLst/>
          </a:prstGeom>
          <a:noFill/>
        </p:spPr>
        <p:txBody>
          <a:bodyPr wrap="square" rtlCol="0">
            <a:spAutoFit/>
          </a:bodyPr>
          <a:lstStyle/>
          <a:p>
            <a:pPr algn="ctr"/>
            <a:r>
              <a:rPr lang="en-US" sz="4400" b="1" dirty="0" smtClean="0">
                <a:solidFill>
                  <a:srgbClr val="0067AC"/>
                </a:solidFill>
              </a:rPr>
              <a:t>Manag</a:t>
            </a:r>
            <a:r>
              <a:rPr lang="en-US" sz="4400" b="1" dirty="0" smtClean="0">
                <a:solidFill>
                  <a:srgbClr val="0067AC"/>
                </a:solidFill>
              </a:rPr>
              <a:t>ing </a:t>
            </a:r>
            <a:r>
              <a:rPr lang="en-US" sz="4400" b="1" dirty="0" smtClean="0">
                <a:solidFill>
                  <a:srgbClr val="0067AC"/>
                </a:solidFill>
              </a:rPr>
              <a:t>the </a:t>
            </a:r>
            <a:r>
              <a:rPr lang="en-US" sz="4400" b="1" dirty="0" smtClean="0">
                <a:solidFill>
                  <a:srgbClr val="0067AC"/>
                </a:solidFill>
              </a:rPr>
              <a:t>Unavoidable </a:t>
            </a:r>
            <a:r>
              <a:rPr lang="en-US" sz="4400" b="1" dirty="0" smtClean="0">
                <a:solidFill>
                  <a:srgbClr val="0067AC"/>
                </a:solidFill>
              </a:rPr>
              <a:t>:</a:t>
            </a:r>
          </a:p>
          <a:p>
            <a:pPr algn="ctr"/>
            <a:endParaRPr lang="en-US" sz="4400" b="1" dirty="0" smtClean="0">
              <a:solidFill>
                <a:srgbClr val="0067AC"/>
              </a:solidFill>
            </a:endParaRPr>
          </a:p>
          <a:p>
            <a:pPr algn="ctr"/>
            <a:r>
              <a:rPr lang="en-US" sz="4400" b="1" dirty="0" smtClean="0">
                <a:solidFill>
                  <a:srgbClr val="0067AC"/>
                </a:solidFill>
              </a:rPr>
              <a:t>Adaptation to Climate </a:t>
            </a:r>
            <a:r>
              <a:rPr lang="en-US" sz="4400" b="1" dirty="0" smtClean="0">
                <a:solidFill>
                  <a:srgbClr val="0067AC"/>
                </a:solidFill>
              </a:rPr>
              <a:t>Change</a:t>
            </a:r>
            <a:endParaRPr lang="en-US" sz="4400" b="1" dirty="0">
              <a:solidFill>
                <a:srgbClr val="0067AC"/>
              </a:solidFill>
            </a:endParaRPr>
          </a:p>
        </p:txBody>
      </p:sp>
    </p:spTree>
    <p:extLst>
      <p:ext uri="{BB962C8B-B14F-4D97-AF65-F5344CB8AC3E}">
        <p14:creationId xmlns:p14="http://schemas.microsoft.com/office/powerpoint/2010/main" val="4530507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664"/>
            <a:ext cx="8305800" cy="1143000"/>
          </a:xfrm>
        </p:spPr>
        <p:txBody>
          <a:bodyPr>
            <a:normAutofit fontScale="90000"/>
          </a:bodyPr>
          <a:lstStyle/>
          <a:p>
            <a:pPr>
              <a:defRPr/>
            </a:pPr>
            <a:r>
              <a:rPr lang="en-US" sz="3600" dirty="0" smtClean="0"/>
              <a:t>Iowa Agricultural Producers are </a:t>
            </a:r>
            <a:r>
              <a:rPr lang="en-US" dirty="0" smtClean="0"/>
              <a:t>Adapting to Climate Change</a:t>
            </a:r>
            <a:r>
              <a:rPr lang="en-US" sz="3600" dirty="0" smtClean="0"/>
              <a:t>:</a:t>
            </a:r>
            <a:endParaRPr lang="en-US" sz="3600" dirty="0"/>
          </a:p>
        </p:txBody>
      </p:sp>
      <p:sp>
        <p:nvSpPr>
          <p:cNvPr id="3" name="Content Placeholder 2"/>
          <p:cNvSpPr>
            <a:spLocks noGrp="1"/>
          </p:cNvSpPr>
          <p:nvPr>
            <p:ph idx="1"/>
          </p:nvPr>
        </p:nvSpPr>
        <p:spPr>
          <a:xfrm>
            <a:off x="1371600" y="2463525"/>
            <a:ext cx="7391400" cy="4013475"/>
          </a:xfrm>
        </p:spPr>
        <p:txBody>
          <a:bodyPr>
            <a:normAutofit fontScale="85000" lnSpcReduction="10000"/>
          </a:bodyPr>
          <a:lstStyle/>
          <a:p>
            <a:pPr>
              <a:buFont typeface="Wingdings" pitchFamily="-112" charset="2"/>
              <a:buChar char=""/>
              <a:defRPr/>
            </a:pPr>
            <a:r>
              <a:rPr lang="en-US" sz="2000" dirty="0" smtClean="0">
                <a:solidFill>
                  <a:srgbClr val="0067AC"/>
                </a:solidFill>
              </a:rPr>
              <a:t>Longer growing season:  </a:t>
            </a:r>
            <a:r>
              <a:rPr lang="en-US" sz="2000" dirty="0" smtClean="0">
                <a:solidFill>
                  <a:srgbClr val="708F24"/>
                </a:solidFill>
              </a:rPr>
              <a:t>plant earlier, plant longer season hybrids, harvest later</a:t>
            </a:r>
          </a:p>
          <a:p>
            <a:pPr>
              <a:buFont typeface="Wingdings" pitchFamily="-112" charset="2"/>
              <a:buChar char=""/>
              <a:defRPr/>
            </a:pPr>
            <a:r>
              <a:rPr lang="en-US" sz="2000" dirty="0" smtClean="0">
                <a:solidFill>
                  <a:srgbClr val="0067AC"/>
                </a:solidFill>
              </a:rPr>
              <a:t>Wetter springs</a:t>
            </a:r>
            <a:r>
              <a:rPr lang="en-US" sz="2000" dirty="0" smtClean="0">
                <a:solidFill>
                  <a:srgbClr val="708F24"/>
                </a:solidFill>
              </a:rPr>
              <a:t>:  larger machinery enables planting in smaller weather windows</a:t>
            </a:r>
          </a:p>
          <a:p>
            <a:pPr>
              <a:buFont typeface="Wingdings" pitchFamily="-112" charset="2"/>
              <a:buChar char=""/>
              <a:defRPr/>
            </a:pPr>
            <a:r>
              <a:rPr lang="en-US" sz="2000" dirty="0" smtClean="0">
                <a:solidFill>
                  <a:srgbClr val="0067AC"/>
                </a:solidFill>
              </a:rPr>
              <a:t>More summer precipitation</a:t>
            </a:r>
            <a:r>
              <a:rPr lang="en-US" sz="2000" dirty="0" smtClean="0">
                <a:solidFill>
                  <a:srgbClr val="708F24"/>
                </a:solidFill>
              </a:rPr>
              <a:t>:  higher planting densities for higher yields</a:t>
            </a:r>
          </a:p>
          <a:p>
            <a:pPr>
              <a:buFont typeface="Wingdings" pitchFamily="-112" charset="2"/>
              <a:buChar char=""/>
              <a:defRPr/>
            </a:pPr>
            <a:r>
              <a:rPr lang="en-US" sz="2000" dirty="0" smtClean="0">
                <a:solidFill>
                  <a:srgbClr val="0067AC"/>
                </a:solidFill>
              </a:rPr>
              <a:t>Wetter springs and summers:  </a:t>
            </a:r>
            <a:r>
              <a:rPr lang="en-US" sz="2000" dirty="0" smtClean="0">
                <a:solidFill>
                  <a:srgbClr val="708F24"/>
                </a:solidFill>
              </a:rPr>
              <a:t>more subsurface drainage tile is being installed, closer spacing, sloped surfaces</a:t>
            </a:r>
          </a:p>
          <a:p>
            <a:pPr>
              <a:buFont typeface="Wingdings" pitchFamily="-112" charset="2"/>
              <a:buChar char=""/>
              <a:defRPr/>
            </a:pPr>
            <a:r>
              <a:rPr lang="en-US" sz="2000" dirty="0" smtClean="0">
                <a:solidFill>
                  <a:srgbClr val="0067AC"/>
                </a:solidFill>
              </a:rPr>
              <a:t>Fewer extreme heat events:  </a:t>
            </a:r>
            <a:r>
              <a:rPr lang="en-US" sz="2000" dirty="0" smtClean="0">
                <a:solidFill>
                  <a:srgbClr val="708F24"/>
                </a:solidFill>
              </a:rPr>
              <a:t>higher planting densities, fewer pollination failures</a:t>
            </a:r>
          </a:p>
          <a:p>
            <a:pPr>
              <a:buFont typeface="Wingdings" pitchFamily="-112" charset="2"/>
              <a:buChar char=""/>
              <a:defRPr/>
            </a:pPr>
            <a:r>
              <a:rPr lang="en-US" sz="2000" dirty="0" smtClean="0">
                <a:solidFill>
                  <a:srgbClr val="0067AC"/>
                </a:solidFill>
              </a:rPr>
              <a:t>Higher humidity:</a:t>
            </a:r>
            <a:r>
              <a:rPr lang="en-US" sz="2000" dirty="0" smtClean="0">
                <a:solidFill>
                  <a:srgbClr val="C2251F"/>
                </a:solidFill>
              </a:rPr>
              <a:t>  </a:t>
            </a:r>
            <a:r>
              <a:rPr lang="en-US" sz="2000" dirty="0" smtClean="0">
                <a:solidFill>
                  <a:srgbClr val="708F24"/>
                </a:solidFill>
              </a:rPr>
              <a:t>more spraying for pathogens favored by moist conditions. more problems with fall crop dry-down, wider bean heads for faster harvest due to shorter harvest period during the daytime.</a:t>
            </a:r>
          </a:p>
          <a:p>
            <a:pPr>
              <a:buFont typeface="Wingdings" pitchFamily="-112" charset="2"/>
              <a:buChar char=""/>
              <a:defRPr/>
            </a:pPr>
            <a:r>
              <a:rPr lang="en-US" sz="2000" dirty="0" smtClean="0">
                <a:solidFill>
                  <a:srgbClr val="0067AC"/>
                </a:solidFill>
              </a:rPr>
              <a:t>Drier autumns:</a:t>
            </a:r>
            <a:r>
              <a:rPr lang="en-US" sz="2000" dirty="0" smtClean="0">
                <a:solidFill>
                  <a:srgbClr val="020F62"/>
                </a:solidFill>
              </a:rPr>
              <a:t>  </a:t>
            </a:r>
            <a:r>
              <a:rPr lang="en-US" sz="2000" dirty="0" smtClean="0">
                <a:solidFill>
                  <a:srgbClr val="708F24"/>
                </a:solidFill>
              </a:rPr>
              <a:t>delay harvest to take advantage of natural dry-down conditions, thereby reducing fuel costs</a:t>
            </a:r>
            <a:r>
              <a:rPr lang="en-US" sz="2400" dirty="0" smtClean="0">
                <a:solidFill>
                  <a:srgbClr val="708F24"/>
                </a:solidFill>
              </a:rPr>
              <a:t> </a:t>
            </a:r>
          </a:p>
          <a:p>
            <a:pPr>
              <a:buFont typeface="Wingdings" pitchFamily="-112" charset="2"/>
              <a:buChar char=""/>
              <a:defRPr/>
            </a:pPr>
            <a:endParaRPr lang="en-US" dirty="0">
              <a:solidFill>
                <a:srgbClr val="C2251F"/>
              </a:solidFill>
            </a:endParaRPr>
          </a:p>
        </p:txBody>
      </p:sp>
      <p:sp>
        <p:nvSpPr>
          <p:cNvPr id="95236" name="TextBox 3"/>
          <p:cNvSpPr txBox="1">
            <a:spLocks noChangeArrowheads="1"/>
          </p:cNvSpPr>
          <p:nvPr/>
        </p:nvSpPr>
        <p:spPr bwMode="auto">
          <a:xfrm>
            <a:off x="1524000" y="6457950"/>
            <a:ext cx="2507806" cy="400050"/>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8000"/>
                </a:solidFill>
              </a:rPr>
              <a:t>HIGHER YIELDS!!</a:t>
            </a:r>
          </a:p>
        </p:txBody>
      </p:sp>
      <p:sp>
        <p:nvSpPr>
          <p:cNvPr id="95237" name="Right Arrow 4"/>
          <p:cNvSpPr>
            <a:spLocks noChangeArrowheads="1"/>
          </p:cNvSpPr>
          <p:nvPr/>
        </p:nvSpPr>
        <p:spPr bwMode="auto">
          <a:xfrm>
            <a:off x="457200" y="6477000"/>
            <a:ext cx="977900" cy="381000"/>
          </a:xfrm>
          <a:prstGeom prst="rightArrow">
            <a:avLst>
              <a:gd name="adj1" fmla="val 50000"/>
              <a:gd name="adj2" fmla="val 50026"/>
            </a:avLst>
          </a:prstGeom>
          <a:solidFill>
            <a:srgbClr val="008000"/>
          </a:solidFill>
          <a:ln w="9525">
            <a:solidFill>
              <a:srgbClr val="800000"/>
            </a:solidFill>
            <a:round/>
            <a:headEnd/>
            <a:tailEnd/>
          </a:ln>
        </p:spPr>
        <p:txBody>
          <a:bodyPr>
            <a:prstTxWarp prst="textNoShape">
              <a:avLst/>
            </a:prstTxWarp>
          </a:bodyPr>
          <a:lstStyle/>
          <a:p>
            <a:pPr eaLnBrk="0" hangingPunct="0"/>
            <a:endParaRPr lang="en-US"/>
          </a:p>
        </p:txBody>
      </p:sp>
      <p:sp>
        <p:nvSpPr>
          <p:cNvPr id="95238" name="TextBox 5"/>
          <p:cNvSpPr txBox="1">
            <a:spLocks noChangeArrowheads="1"/>
          </p:cNvSpPr>
          <p:nvPr/>
        </p:nvSpPr>
        <p:spPr bwMode="auto">
          <a:xfrm flipH="1">
            <a:off x="3883850" y="6457950"/>
            <a:ext cx="4879150" cy="369332"/>
          </a:xfrm>
          <a:prstGeom prst="rect">
            <a:avLst/>
          </a:prstGeom>
          <a:noFill/>
          <a:ln w="9525">
            <a:noFill/>
            <a:miter lim="800000"/>
            <a:headEnd/>
            <a:tailEnd/>
          </a:ln>
        </p:spPr>
        <p:txBody>
          <a:bodyPr wrap="square">
            <a:prstTxWarp prst="textNoShape">
              <a:avLst/>
            </a:prstTxWarp>
            <a:spAutoFit/>
          </a:bodyPr>
          <a:lstStyle/>
          <a:p>
            <a:pPr algn="ctr"/>
            <a:r>
              <a:rPr lang="en-US" sz="1800" dirty="0">
                <a:solidFill>
                  <a:srgbClr val="008000"/>
                </a:solidFill>
              </a:rPr>
              <a:t>Is it genetics or climate?  Likely some of each.</a:t>
            </a:r>
          </a:p>
        </p:txBody>
      </p:sp>
    </p:spTree>
    <p:extLst>
      <p:ext uri="{BB962C8B-B14F-4D97-AF65-F5344CB8AC3E}">
        <p14:creationId xmlns:p14="http://schemas.microsoft.com/office/powerpoint/2010/main" val="96322873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968500"/>
            <a:ext cx="8826500" cy="2308324"/>
          </a:xfrm>
          <a:prstGeom prst="rect">
            <a:avLst/>
          </a:prstGeom>
          <a:noFill/>
        </p:spPr>
        <p:txBody>
          <a:bodyPr wrap="square" rtlCol="0">
            <a:spAutoFit/>
          </a:bodyPr>
          <a:lstStyle/>
          <a:p>
            <a:pPr algn="ctr"/>
            <a:r>
              <a:rPr lang="en-US" sz="7200" dirty="0" smtClean="0">
                <a:solidFill>
                  <a:srgbClr val="008000"/>
                </a:solidFill>
              </a:rPr>
              <a:t>So what about droughts in the future?</a:t>
            </a:r>
            <a:endParaRPr lang="en-US" sz="7200" dirty="0">
              <a:solidFill>
                <a:srgbClr val="008000"/>
              </a:solidFill>
            </a:endParaRPr>
          </a:p>
        </p:txBody>
      </p:sp>
    </p:spTree>
    <p:extLst>
      <p:ext uri="{BB962C8B-B14F-4D97-AF65-F5344CB8AC3E}">
        <p14:creationId xmlns:p14="http://schemas.microsoft.com/office/powerpoint/2010/main" val="244876647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219646"/>
            <a:ext cx="9144000" cy="4700427"/>
          </a:xfrm>
          <a:prstGeom prst="rect">
            <a:avLst/>
          </a:prstGeom>
          <a:noFill/>
          <a:ln w="9525">
            <a:noFill/>
            <a:miter lim="800000"/>
            <a:headEnd/>
            <a:tailEnd/>
          </a:ln>
        </p:spPr>
      </p:pic>
      <p:sp>
        <p:nvSpPr>
          <p:cNvPr id="64516" name="TextBox 3"/>
          <p:cNvSpPr txBox="1">
            <a:spLocks noChangeArrowheads="1"/>
          </p:cNvSpPr>
          <p:nvPr/>
        </p:nvSpPr>
        <p:spPr bwMode="auto">
          <a:xfrm>
            <a:off x="831451" y="5475288"/>
            <a:ext cx="697727"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30</a:t>
            </a:r>
            <a:r>
              <a:rPr lang="en-US" sz="1800" b="1" dirty="0" smtClean="0">
                <a:solidFill>
                  <a:srgbClr val="FF0000"/>
                </a:solidFill>
              </a:rPr>
              <a:t>.8”</a:t>
            </a:r>
            <a:endParaRPr lang="en-US" sz="1800" b="1" dirty="0">
              <a:solidFill>
                <a:srgbClr val="FF0000"/>
              </a:solidFill>
            </a:endParaRPr>
          </a:p>
        </p:txBody>
      </p:sp>
      <p:cxnSp>
        <p:nvCxnSpPr>
          <p:cNvPr id="64517" name="Straight Arrow Connector 5"/>
          <p:cNvCxnSpPr>
            <a:cxnSpLocks noChangeShapeType="1"/>
          </p:cNvCxnSpPr>
          <p:nvPr/>
        </p:nvCxnSpPr>
        <p:spPr bwMode="auto">
          <a:xfrm rot="16200000" flipV="1">
            <a:off x="590151" y="4737100"/>
            <a:ext cx="838200" cy="355600"/>
          </a:xfrm>
          <a:prstGeom prst="straightConnector1">
            <a:avLst/>
          </a:prstGeom>
          <a:noFill/>
          <a:ln w="28575">
            <a:solidFill>
              <a:srgbClr val="FF0000"/>
            </a:solidFill>
            <a:round/>
            <a:headEnd/>
            <a:tailEnd type="arrow" w="med" len="med"/>
          </a:ln>
        </p:spPr>
      </p:cxnSp>
      <p:sp>
        <p:nvSpPr>
          <p:cNvPr id="64518" name="TextBox 8"/>
          <p:cNvSpPr txBox="1">
            <a:spLocks noChangeArrowheads="1"/>
          </p:cNvSpPr>
          <p:nvPr/>
        </p:nvSpPr>
        <p:spPr bwMode="auto">
          <a:xfrm>
            <a:off x="7848600" y="4800600"/>
            <a:ext cx="697727"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rgbClr val="FF0000"/>
                </a:solidFill>
              </a:rPr>
              <a:t>34.0”</a:t>
            </a:r>
            <a:endParaRPr lang="en-US" sz="1800" b="1" dirty="0">
              <a:solidFill>
                <a:srgbClr val="FF0000"/>
              </a:solidFill>
            </a:endParaRPr>
          </a:p>
        </p:txBody>
      </p:sp>
      <p:cxnSp>
        <p:nvCxnSpPr>
          <p:cNvPr id="64519" name="Straight Arrow Connector 9"/>
          <p:cNvCxnSpPr>
            <a:cxnSpLocks noChangeShapeType="1"/>
          </p:cNvCxnSpPr>
          <p:nvPr/>
        </p:nvCxnSpPr>
        <p:spPr bwMode="auto">
          <a:xfrm rot="5400000" flipH="1" flipV="1">
            <a:off x="8178800" y="4292600"/>
            <a:ext cx="609600" cy="406400"/>
          </a:xfrm>
          <a:prstGeom prst="straightConnector1">
            <a:avLst/>
          </a:prstGeom>
          <a:noFill/>
          <a:ln w="28575">
            <a:solidFill>
              <a:srgbClr val="FF0000"/>
            </a:solidFill>
            <a:round/>
            <a:headEnd/>
            <a:tailEnd type="arrow" w="med" len="med"/>
          </a:ln>
        </p:spPr>
      </p:cxnSp>
      <p:sp>
        <p:nvSpPr>
          <p:cNvPr id="64520" name="TextBox 11"/>
          <p:cNvSpPr txBox="1">
            <a:spLocks noChangeArrowheads="1"/>
          </p:cNvSpPr>
          <p:nvPr/>
        </p:nvSpPr>
        <p:spPr bwMode="auto">
          <a:xfrm>
            <a:off x="3561184" y="5105400"/>
            <a:ext cx="1441420"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10% </a:t>
            </a:r>
            <a:r>
              <a:rPr lang="en-US" b="1" dirty="0">
                <a:solidFill>
                  <a:srgbClr val="FF0000"/>
                </a:solidFill>
              </a:rPr>
              <a:t>increase</a:t>
            </a:r>
          </a:p>
        </p:txBody>
      </p:sp>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
        <p:nvSpPr>
          <p:cNvPr id="10" name="Oval 3"/>
          <p:cNvSpPr>
            <a:spLocks noChangeArrowheads="1"/>
          </p:cNvSpPr>
          <p:nvPr/>
        </p:nvSpPr>
        <p:spPr bwMode="auto">
          <a:xfrm>
            <a:off x="762000" y="30749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1" name="TextBox 7"/>
          <p:cNvSpPr txBox="1">
            <a:spLocks noChangeArrowheads="1"/>
          </p:cNvSpPr>
          <p:nvPr/>
        </p:nvSpPr>
        <p:spPr bwMode="auto">
          <a:xfrm>
            <a:off x="1295400" y="3098800"/>
            <a:ext cx="867470" cy="369332"/>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2 years</a:t>
            </a:r>
          </a:p>
        </p:txBody>
      </p:sp>
      <p:sp>
        <p:nvSpPr>
          <p:cNvPr id="12" name="Oval 3"/>
          <p:cNvSpPr>
            <a:spLocks noChangeArrowheads="1"/>
          </p:cNvSpPr>
          <p:nvPr/>
        </p:nvSpPr>
        <p:spPr bwMode="auto">
          <a:xfrm>
            <a:off x="5105400" y="2821781"/>
            <a:ext cx="3810000" cy="11430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3" name="TextBox 5"/>
          <p:cNvSpPr txBox="1">
            <a:spLocks noChangeArrowheads="1"/>
          </p:cNvSpPr>
          <p:nvPr/>
        </p:nvSpPr>
        <p:spPr bwMode="auto">
          <a:xfrm>
            <a:off x="6529735" y="3006447"/>
            <a:ext cx="867470" cy="369332"/>
          </a:xfrm>
          <a:prstGeom prst="rect">
            <a:avLst/>
          </a:prstGeom>
          <a:noFill/>
          <a:ln w="9525">
            <a:noFill/>
            <a:miter lim="800000"/>
            <a:headEnd/>
            <a:tailEnd/>
          </a:ln>
        </p:spPr>
        <p:txBody>
          <a:bodyPr wrap="none">
            <a:prstTxWarp prst="textNoShape">
              <a:avLst/>
            </a:prstTxWarp>
            <a:spAutoFit/>
          </a:bodyPr>
          <a:lstStyle/>
          <a:p>
            <a:r>
              <a:rPr lang="en-US" b="1" dirty="0">
                <a:solidFill>
                  <a:srgbClr val="FF0000"/>
                </a:solidFill>
              </a:rPr>
              <a:t>8 years</a:t>
            </a:r>
          </a:p>
        </p:txBody>
      </p:sp>
      <p:sp>
        <p:nvSpPr>
          <p:cNvPr id="14" name="TextBox 4"/>
          <p:cNvSpPr txBox="1">
            <a:spLocks noChangeArrowheads="1"/>
          </p:cNvSpPr>
          <p:nvPr/>
        </p:nvSpPr>
        <p:spPr bwMode="auto">
          <a:xfrm>
            <a:off x="3111500" y="2821781"/>
            <a:ext cx="2514600" cy="369332"/>
          </a:xfrm>
          <a:prstGeom prst="rect">
            <a:avLst/>
          </a:prstGeom>
          <a:noFill/>
          <a:ln w="9525">
            <a:noFill/>
            <a:miter lim="800000"/>
            <a:headEnd/>
            <a:tailEnd/>
          </a:ln>
        </p:spPr>
        <p:txBody>
          <a:bodyPr>
            <a:prstTxWarp prst="textNoShape">
              <a:avLst/>
            </a:prstTxWarp>
            <a:spAutoFit/>
          </a:bodyPr>
          <a:lstStyle/>
          <a:p>
            <a:r>
              <a:rPr lang="en-US" b="1" dirty="0">
                <a:solidFill>
                  <a:srgbClr val="FF0000"/>
                </a:solidFill>
              </a:rPr>
              <a:t>Totals above 40”</a:t>
            </a:r>
          </a:p>
        </p:txBody>
      </p:sp>
    </p:spTree>
    <p:extLst>
      <p:ext uri="{BB962C8B-B14F-4D97-AF65-F5344CB8AC3E}">
        <p14:creationId xmlns:p14="http://schemas.microsoft.com/office/powerpoint/2010/main" val="148020288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219646"/>
            <a:ext cx="9144000" cy="4700427"/>
          </a:xfrm>
          <a:prstGeom prst="rect">
            <a:avLst/>
          </a:prstGeom>
          <a:noFill/>
          <a:ln w="9525">
            <a:noFill/>
            <a:miter lim="800000"/>
            <a:headEnd/>
            <a:tailEnd/>
          </a:ln>
        </p:spPr>
      </p:pic>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
        <p:nvSpPr>
          <p:cNvPr id="10" name="Oval 3"/>
          <p:cNvSpPr>
            <a:spLocks noChangeArrowheads="1"/>
          </p:cNvSpPr>
          <p:nvPr/>
        </p:nvSpPr>
        <p:spPr bwMode="auto">
          <a:xfrm>
            <a:off x="762000" y="30749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1" name="TextBox 7"/>
          <p:cNvSpPr txBox="1">
            <a:spLocks noChangeArrowheads="1"/>
          </p:cNvSpPr>
          <p:nvPr/>
        </p:nvSpPr>
        <p:spPr bwMode="auto">
          <a:xfrm>
            <a:off x="1295400" y="3098800"/>
            <a:ext cx="867470" cy="369332"/>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2 years</a:t>
            </a:r>
          </a:p>
        </p:txBody>
      </p:sp>
      <p:sp>
        <p:nvSpPr>
          <p:cNvPr id="12" name="Oval 3"/>
          <p:cNvSpPr>
            <a:spLocks noChangeArrowheads="1"/>
          </p:cNvSpPr>
          <p:nvPr/>
        </p:nvSpPr>
        <p:spPr bwMode="auto">
          <a:xfrm>
            <a:off x="5105400" y="2821781"/>
            <a:ext cx="3810000" cy="11430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3" name="TextBox 5"/>
          <p:cNvSpPr txBox="1">
            <a:spLocks noChangeArrowheads="1"/>
          </p:cNvSpPr>
          <p:nvPr/>
        </p:nvSpPr>
        <p:spPr bwMode="auto">
          <a:xfrm>
            <a:off x="6529735" y="3006447"/>
            <a:ext cx="867470" cy="369332"/>
          </a:xfrm>
          <a:prstGeom prst="rect">
            <a:avLst/>
          </a:prstGeom>
          <a:noFill/>
          <a:ln w="9525">
            <a:noFill/>
            <a:miter lim="800000"/>
            <a:headEnd/>
            <a:tailEnd/>
          </a:ln>
        </p:spPr>
        <p:txBody>
          <a:bodyPr wrap="none">
            <a:prstTxWarp prst="textNoShape">
              <a:avLst/>
            </a:prstTxWarp>
            <a:spAutoFit/>
          </a:bodyPr>
          <a:lstStyle/>
          <a:p>
            <a:r>
              <a:rPr lang="en-US" b="1" dirty="0">
                <a:solidFill>
                  <a:srgbClr val="FF0000"/>
                </a:solidFill>
              </a:rPr>
              <a:t>8 years</a:t>
            </a:r>
          </a:p>
        </p:txBody>
      </p:sp>
      <p:sp>
        <p:nvSpPr>
          <p:cNvPr id="14" name="TextBox 4"/>
          <p:cNvSpPr txBox="1">
            <a:spLocks noChangeArrowheads="1"/>
          </p:cNvSpPr>
          <p:nvPr/>
        </p:nvSpPr>
        <p:spPr bwMode="auto">
          <a:xfrm>
            <a:off x="3111500" y="2821781"/>
            <a:ext cx="2514600" cy="369332"/>
          </a:xfrm>
          <a:prstGeom prst="rect">
            <a:avLst/>
          </a:prstGeom>
          <a:noFill/>
          <a:ln w="9525">
            <a:noFill/>
            <a:miter lim="800000"/>
            <a:headEnd/>
            <a:tailEnd/>
          </a:ln>
        </p:spPr>
        <p:txBody>
          <a:bodyPr>
            <a:prstTxWarp prst="textNoShape">
              <a:avLst/>
            </a:prstTxWarp>
            <a:spAutoFit/>
          </a:bodyPr>
          <a:lstStyle/>
          <a:p>
            <a:r>
              <a:rPr lang="en-US" b="1" dirty="0">
                <a:solidFill>
                  <a:srgbClr val="FF0000"/>
                </a:solidFill>
              </a:rPr>
              <a:t>Totals above 40”</a:t>
            </a:r>
          </a:p>
        </p:txBody>
      </p:sp>
      <p:sp>
        <p:nvSpPr>
          <p:cNvPr id="15" name="TextBox 4"/>
          <p:cNvSpPr txBox="1">
            <a:spLocks noChangeArrowheads="1"/>
          </p:cNvSpPr>
          <p:nvPr/>
        </p:nvSpPr>
        <p:spPr bwMode="auto">
          <a:xfrm>
            <a:off x="3390900" y="5958681"/>
            <a:ext cx="2514600" cy="369332"/>
          </a:xfrm>
          <a:prstGeom prst="rect">
            <a:avLst/>
          </a:prstGeom>
          <a:noFill/>
          <a:ln w="9525">
            <a:noFill/>
            <a:miter lim="800000"/>
            <a:headEnd/>
            <a:tailEnd/>
          </a:ln>
        </p:spPr>
        <p:txBody>
          <a:bodyPr>
            <a:prstTxWarp prst="textNoShape">
              <a:avLst/>
            </a:prstTxWarp>
            <a:spAutoFit/>
          </a:bodyPr>
          <a:lstStyle/>
          <a:p>
            <a:r>
              <a:rPr lang="en-US" b="1" dirty="0">
                <a:solidFill>
                  <a:srgbClr val="FF0000"/>
                </a:solidFill>
              </a:rPr>
              <a:t>Totals </a:t>
            </a:r>
            <a:r>
              <a:rPr lang="en-US" b="1" dirty="0" smtClean="0">
                <a:solidFill>
                  <a:srgbClr val="FF0000"/>
                </a:solidFill>
              </a:rPr>
              <a:t>below 25”</a:t>
            </a:r>
            <a:endParaRPr lang="en-US" b="1" dirty="0">
              <a:solidFill>
                <a:srgbClr val="FF0000"/>
              </a:solidFill>
            </a:endParaRPr>
          </a:p>
        </p:txBody>
      </p:sp>
      <p:sp>
        <p:nvSpPr>
          <p:cNvPr id="16" name="Oval 3"/>
          <p:cNvSpPr>
            <a:spLocks noChangeArrowheads="1"/>
          </p:cNvSpPr>
          <p:nvPr/>
        </p:nvSpPr>
        <p:spPr bwMode="auto">
          <a:xfrm>
            <a:off x="1172270" y="4980146"/>
            <a:ext cx="1981200" cy="672942"/>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7" name="TextBox 7"/>
          <p:cNvSpPr txBox="1">
            <a:spLocks noChangeArrowheads="1"/>
          </p:cNvSpPr>
          <p:nvPr/>
        </p:nvSpPr>
        <p:spPr bwMode="auto">
          <a:xfrm>
            <a:off x="1729135" y="5283756"/>
            <a:ext cx="867470" cy="369332"/>
          </a:xfrm>
          <a:prstGeom prst="rect">
            <a:avLst/>
          </a:prstGeom>
          <a:noFill/>
          <a:ln w="9525">
            <a:noFill/>
            <a:miter lim="800000"/>
            <a:headEnd/>
            <a:tailEnd/>
          </a:ln>
        </p:spPr>
        <p:txBody>
          <a:bodyPr wrap="none">
            <a:prstTxWarp prst="textNoShape">
              <a:avLst/>
            </a:prstTxWarp>
            <a:spAutoFit/>
          </a:bodyPr>
          <a:lstStyle/>
          <a:p>
            <a:r>
              <a:rPr lang="en-US" b="1" dirty="0">
                <a:solidFill>
                  <a:srgbClr val="FF0000"/>
                </a:solidFill>
              </a:rPr>
              <a:t>3</a:t>
            </a:r>
            <a:r>
              <a:rPr lang="en-US" sz="1800" b="1" dirty="0" smtClean="0">
                <a:solidFill>
                  <a:srgbClr val="FF0000"/>
                </a:solidFill>
              </a:rPr>
              <a:t> </a:t>
            </a:r>
            <a:r>
              <a:rPr lang="en-US" sz="1800" b="1" dirty="0">
                <a:solidFill>
                  <a:srgbClr val="FF0000"/>
                </a:solidFill>
              </a:rPr>
              <a:t>years</a:t>
            </a:r>
          </a:p>
        </p:txBody>
      </p:sp>
      <p:sp>
        <p:nvSpPr>
          <p:cNvPr id="18" name="Oval 3"/>
          <p:cNvSpPr>
            <a:spLocks noChangeArrowheads="1"/>
          </p:cNvSpPr>
          <p:nvPr/>
        </p:nvSpPr>
        <p:spPr bwMode="auto">
          <a:xfrm>
            <a:off x="4953000" y="4980146"/>
            <a:ext cx="3810000" cy="531019"/>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9" name="TextBox 5"/>
          <p:cNvSpPr txBox="1">
            <a:spLocks noChangeArrowheads="1"/>
          </p:cNvSpPr>
          <p:nvPr/>
        </p:nvSpPr>
        <p:spPr bwMode="auto">
          <a:xfrm>
            <a:off x="6428135" y="5152112"/>
            <a:ext cx="867470" cy="369332"/>
          </a:xfrm>
          <a:prstGeom prst="rect">
            <a:avLst/>
          </a:prstGeom>
          <a:noFill/>
          <a:ln w="9525">
            <a:noFill/>
            <a:miter lim="800000"/>
            <a:headEnd/>
            <a:tailEnd/>
          </a:ln>
        </p:spPr>
        <p:txBody>
          <a:bodyPr wrap="none">
            <a:prstTxWarp prst="textNoShape">
              <a:avLst/>
            </a:prstTxWarp>
            <a:spAutoFit/>
          </a:bodyPr>
          <a:lstStyle/>
          <a:p>
            <a:r>
              <a:rPr lang="en-US" b="1" dirty="0">
                <a:solidFill>
                  <a:srgbClr val="FF0000"/>
                </a:solidFill>
              </a:rPr>
              <a:t>5</a:t>
            </a:r>
            <a:r>
              <a:rPr lang="en-US" b="1" dirty="0" smtClean="0">
                <a:solidFill>
                  <a:srgbClr val="FF0000"/>
                </a:solidFill>
              </a:rPr>
              <a:t> </a:t>
            </a:r>
            <a:r>
              <a:rPr lang="en-US" b="1" dirty="0">
                <a:solidFill>
                  <a:srgbClr val="FF0000"/>
                </a:solidFill>
              </a:rPr>
              <a:t>years</a:t>
            </a:r>
          </a:p>
        </p:txBody>
      </p:sp>
      <p:sp>
        <p:nvSpPr>
          <p:cNvPr id="2" name="Oval 1"/>
          <p:cNvSpPr/>
          <p:nvPr/>
        </p:nvSpPr>
        <p:spPr>
          <a:xfrm>
            <a:off x="8763000" y="5164018"/>
            <a:ext cx="266700" cy="23947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5"/>
          <p:cNvSpPr txBox="1">
            <a:spLocks noChangeArrowheads="1"/>
          </p:cNvSpPr>
          <p:nvPr/>
        </p:nvSpPr>
        <p:spPr bwMode="auto">
          <a:xfrm>
            <a:off x="8346295" y="5417781"/>
            <a:ext cx="759605"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2012?</a:t>
            </a:r>
            <a:endParaRPr lang="en-US" b="1" dirty="0">
              <a:solidFill>
                <a:srgbClr val="FF0000"/>
              </a:solidFill>
            </a:endParaRPr>
          </a:p>
        </p:txBody>
      </p:sp>
    </p:spTree>
    <p:extLst>
      <p:ext uri="{BB962C8B-B14F-4D97-AF65-F5344CB8AC3E}">
        <p14:creationId xmlns:p14="http://schemas.microsoft.com/office/powerpoint/2010/main" val="300528804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owa.hayhoe.narccap.1yr.apr.sep.pc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0" y="1827464"/>
            <a:ext cx="6605461" cy="5030535"/>
          </a:xfrm>
          <a:prstGeom prst="rect">
            <a:avLst/>
          </a:prstGeom>
        </p:spPr>
      </p:pic>
      <p:sp>
        <p:nvSpPr>
          <p:cNvPr id="3" name="TextBox 2"/>
          <p:cNvSpPr txBox="1"/>
          <p:nvPr/>
        </p:nvSpPr>
        <p:spPr>
          <a:xfrm>
            <a:off x="0" y="1168400"/>
            <a:ext cx="9144000" cy="523220"/>
          </a:xfrm>
          <a:prstGeom prst="rect">
            <a:avLst/>
          </a:prstGeom>
          <a:noFill/>
        </p:spPr>
        <p:txBody>
          <a:bodyPr wrap="square" rtlCol="0">
            <a:spAutoFit/>
          </a:bodyPr>
          <a:lstStyle/>
          <a:p>
            <a:pPr algn="ctr"/>
            <a:r>
              <a:rPr lang="en-US" sz="2800" b="1" dirty="0" smtClean="0">
                <a:solidFill>
                  <a:srgbClr val="3C4DE1"/>
                </a:solidFill>
              </a:rPr>
              <a:t>Future Variability in Growing Season Precipitation for Iowa</a:t>
            </a:r>
            <a:endParaRPr lang="en-US" sz="2800" b="1" dirty="0">
              <a:solidFill>
                <a:srgbClr val="3C4DE1"/>
              </a:solidFill>
            </a:endParaRPr>
          </a:p>
        </p:txBody>
      </p:sp>
      <p:sp>
        <p:nvSpPr>
          <p:cNvPr id="4" name="TextBox 3"/>
          <p:cNvSpPr txBox="1"/>
          <p:nvPr/>
        </p:nvSpPr>
        <p:spPr>
          <a:xfrm>
            <a:off x="6946900" y="2925177"/>
            <a:ext cx="2006600" cy="338554"/>
          </a:xfrm>
          <a:prstGeom prst="rect">
            <a:avLst/>
          </a:prstGeom>
          <a:solidFill>
            <a:srgbClr val="FFFFFF"/>
          </a:solidFill>
        </p:spPr>
        <p:txBody>
          <a:bodyPr wrap="square" rtlCol="0">
            <a:spAutoFit/>
          </a:bodyPr>
          <a:lstStyle/>
          <a:p>
            <a:pPr algn="ctr"/>
            <a:r>
              <a:rPr lang="en-US" sz="1600" b="1" dirty="0" smtClean="0">
                <a:solidFill>
                  <a:srgbClr val="FF0000"/>
                </a:solidFill>
              </a:rPr>
              <a:t>More extreme floods</a:t>
            </a:r>
            <a:endParaRPr lang="en-US" sz="1600" b="1" dirty="0">
              <a:solidFill>
                <a:srgbClr val="FF0000"/>
              </a:solidFill>
            </a:endParaRPr>
          </a:p>
        </p:txBody>
      </p:sp>
      <p:sp>
        <p:nvSpPr>
          <p:cNvPr id="5" name="TextBox 4"/>
          <p:cNvSpPr txBox="1"/>
          <p:nvPr/>
        </p:nvSpPr>
        <p:spPr>
          <a:xfrm>
            <a:off x="6845300" y="6070600"/>
            <a:ext cx="2260600" cy="338554"/>
          </a:xfrm>
          <a:prstGeom prst="rect">
            <a:avLst/>
          </a:prstGeom>
          <a:solidFill>
            <a:srgbClr val="FFFFFF"/>
          </a:solidFill>
        </p:spPr>
        <p:txBody>
          <a:bodyPr wrap="square" rtlCol="0">
            <a:spAutoFit/>
          </a:bodyPr>
          <a:lstStyle/>
          <a:p>
            <a:pPr algn="ctr"/>
            <a:r>
              <a:rPr lang="en-US" sz="1600" b="1" dirty="0" smtClean="0">
                <a:solidFill>
                  <a:srgbClr val="FF0000"/>
                </a:solidFill>
              </a:rPr>
              <a:t>More extreme droughts</a:t>
            </a:r>
            <a:endParaRPr lang="en-US" sz="1600" b="1" dirty="0">
              <a:solidFill>
                <a:srgbClr val="FF0000"/>
              </a:solidFill>
            </a:endParaRPr>
          </a:p>
        </p:txBody>
      </p:sp>
      <p:sp>
        <p:nvSpPr>
          <p:cNvPr id="7" name="TextBox 6"/>
          <p:cNvSpPr txBox="1"/>
          <p:nvPr/>
        </p:nvSpPr>
        <p:spPr>
          <a:xfrm>
            <a:off x="0" y="6550223"/>
            <a:ext cx="1410212" cy="307777"/>
          </a:xfrm>
          <a:prstGeom prst="rect">
            <a:avLst/>
          </a:prstGeom>
          <a:noFill/>
        </p:spPr>
        <p:txBody>
          <a:bodyPr wrap="none" rtlCol="0">
            <a:spAutoFit/>
          </a:bodyPr>
          <a:lstStyle/>
          <a:p>
            <a:r>
              <a:rPr lang="en-US" sz="1400" dirty="0" smtClean="0"/>
              <a:t>CJ Anderson, ISU</a:t>
            </a:r>
            <a:endParaRPr lang="en-US" sz="1400" dirty="0"/>
          </a:p>
        </p:txBody>
      </p:sp>
    </p:spTree>
    <p:extLst>
      <p:ext uri="{BB962C8B-B14F-4D97-AF65-F5344CB8AC3E}">
        <p14:creationId xmlns:p14="http://schemas.microsoft.com/office/powerpoint/2010/main" val="76456329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owa.hayhoe.narccap.1yr.apr.sep.pc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0" y="1827464"/>
            <a:ext cx="6605461" cy="5030535"/>
          </a:xfrm>
          <a:prstGeom prst="rect">
            <a:avLst/>
          </a:prstGeom>
        </p:spPr>
      </p:pic>
      <p:sp>
        <p:nvSpPr>
          <p:cNvPr id="3" name="TextBox 2"/>
          <p:cNvSpPr txBox="1"/>
          <p:nvPr/>
        </p:nvSpPr>
        <p:spPr>
          <a:xfrm>
            <a:off x="0" y="1168400"/>
            <a:ext cx="9144000" cy="523220"/>
          </a:xfrm>
          <a:prstGeom prst="rect">
            <a:avLst/>
          </a:prstGeom>
          <a:noFill/>
        </p:spPr>
        <p:txBody>
          <a:bodyPr wrap="square" rtlCol="0">
            <a:spAutoFit/>
          </a:bodyPr>
          <a:lstStyle/>
          <a:p>
            <a:pPr algn="ctr"/>
            <a:r>
              <a:rPr lang="en-US" sz="2800" b="1" dirty="0" smtClean="0">
                <a:solidFill>
                  <a:srgbClr val="3C4DE1"/>
                </a:solidFill>
              </a:rPr>
              <a:t>Future Variability in Growing Season Precipitation for Iowa</a:t>
            </a:r>
            <a:endParaRPr lang="en-US" sz="2800" b="1" dirty="0">
              <a:solidFill>
                <a:srgbClr val="3C4DE1"/>
              </a:solidFill>
            </a:endParaRPr>
          </a:p>
        </p:txBody>
      </p:sp>
      <p:sp>
        <p:nvSpPr>
          <p:cNvPr id="4" name="TextBox 3"/>
          <p:cNvSpPr txBox="1"/>
          <p:nvPr/>
        </p:nvSpPr>
        <p:spPr>
          <a:xfrm>
            <a:off x="6946900" y="2925177"/>
            <a:ext cx="2006600" cy="338554"/>
          </a:xfrm>
          <a:prstGeom prst="rect">
            <a:avLst/>
          </a:prstGeom>
          <a:solidFill>
            <a:srgbClr val="FFFFFF"/>
          </a:solidFill>
        </p:spPr>
        <p:txBody>
          <a:bodyPr wrap="square" rtlCol="0">
            <a:spAutoFit/>
          </a:bodyPr>
          <a:lstStyle/>
          <a:p>
            <a:pPr algn="ctr"/>
            <a:r>
              <a:rPr lang="en-US" sz="1600" b="1" dirty="0" smtClean="0">
                <a:solidFill>
                  <a:srgbClr val="FF0000"/>
                </a:solidFill>
              </a:rPr>
              <a:t>More extreme floods</a:t>
            </a:r>
            <a:endParaRPr lang="en-US" sz="1600" b="1" dirty="0">
              <a:solidFill>
                <a:srgbClr val="FF0000"/>
              </a:solidFill>
            </a:endParaRPr>
          </a:p>
        </p:txBody>
      </p:sp>
      <p:sp>
        <p:nvSpPr>
          <p:cNvPr id="5" name="TextBox 4"/>
          <p:cNvSpPr txBox="1"/>
          <p:nvPr/>
        </p:nvSpPr>
        <p:spPr>
          <a:xfrm>
            <a:off x="6845300" y="6070600"/>
            <a:ext cx="2260600" cy="338554"/>
          </a:xfrm>
          <a:prstGeom prst="rect">
            <a:avLst/>
          </a:prstGeom>
          <a:solidFill>
            <a:srgbClr val="FFFFFF"/>
          </a:solidFill>
        </p:spPr>
        <p:txBody>
          <a:bodyPr wrap="square" rtlCol="0">
            <a:spAutoFit/>
          </a:bodyPr>
          <a:lstStyle/>
          <a:p>
            <a:pPr algn="ctr"/>
            <a:r>
              <a:rPr lang="en-US" sz="1600" b="1" dirty="0" smtClean="0">
                <a:solidFill>
                  <a:srgbClr val="FF0000"/>
                </a:solidFill>
              </a:rPr>
              <a:t>More extreme droughts</a:t>
            </a:r>
            <a:endParaRPr lang="en-US" sz="1600" b="1" dirty="0">
              <a:solidFill>
                <a:srgbClr val="FF0000"/>
              </a:solidFill>
            </a:endParaRPr>
          </a:p>
        </p:txBody>
      </p:sp>
      <p:sp>
        <p:nvSpPr>
          <p:cNvPr id="7" name="TextBox 6"/>
          <p:cNvSpPr txBox="1"/>
          <p:nvPr/>
        </p:nvSpPr>
        <p:spPr>
          <a:xfrm>
            <a:off x="0" y="6550223"/>
            <a:ext cx="1410212" cy="307777"/>
          </a:xfrm>
          <a:prstGeom prst="rect">
            <a:avLst/>
          </a:prstGeom>
          <a:noFill/>
        </p:spPr>
        <p:txBody>
          <a:bodyPr wrap="none" rtlCol="0">
            <a:spAutoFit/>
          </a:bodyPr>
          <a:lstStyle/>
          <a:p>
            <a:r>
              <a:rPr lang="en-US" sz="1400" dirty="0" smtClean="0"/>
              <a:t>CJ Anderson, ISU</a:t>
            </a:r>
            <a:endParaRPr lang="en-US" sz="1400" dirty="0"/>
          </a:p>
        </p:txBody>
      </p:sp>
      <p:cxnSp>
        <p:nvCxnSpPr>
          <p:cNvPr id="8" name="Straight Connector 7"/>
          <p:cNvCxnSpPr/>
          <p:nvPr/>
        </p:nvCxnSpPr>
        <p:spPr>
          <a:xfrm flipV="1">
            <a:off x="3898900" y="5041900"/>
            <a:ext cx="977900" cy="12700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4876800" y="4787900"/>
            <a:ext cx="1968500" cy="254000"/>
          </a:xfrm>
          <a:prstGeom prst="line">
            <a:avLst/>
          </a:prstGeom>
          <a:ln w="76200" cmpd="sng">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914900" y="3378200"/>
            <a:ext cx="0" cy="3172023"/>
          </a:xfrm>
          <a:prstGeom prst="line">
            <a:avLst/>
          </a:prstGeom>
          <a:ln w="5715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3898900" y="3609201"/>
            <a:ext cx="3048000" cy="7112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797300" y="5664200"/>
            <a:ext cx="3149600" cy="406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946900" y="3964801"/>
            <a:ext cx="2006600" cy="276999"/>
          </a:xfrm>
          <a:prstGeom prst="rect">
            <a:avLst/>
          </a:prstGeom>
          <a:solidFill>
            <a:srgbClr val="FFFFFF"/>
          </a:solidFill>
        </p:spPr>
        <p:txBody>
          <a:bodyPr wrap="square" rtlCol="0">
            <a:spAutoFit/>
          </a:bodyPr>
          <a:lstStyle/>
          <a:p>
            <a:pPr algn="ctr"/>
            <a:r>
              <a:rPr lang="en-US" sz="1200" b="1" dirty="0" smtClean="0">
                <a:solidFill>
                  <a:srgbClr val="FF0000"/>
                </a:solidFill>
              </a:rPr>
              <a:t>Lines drawn by eye</a:t>
            </a:r>
            <a:endParaRPr lang="en-US" sz="1200" b="1" dirty="0">
              <a:solidFill>
                <a:srgbClr val="FF0000"/>
              </a:solidFill>
            </a:endParaRPr>
          </a:p>
        </p:txBody>
      </p:sp>
      <p:cxnSp>
        <p:nvCxnSpPr>
          <p:cNvPr id="12" name="Straight Arrow Connector 11"/>
          <p:cNvCxnSpPr/>
          <p:nvPr/>
        </p:nvCxnSpPr>
        <p:spPr>
          <a:xfrm flipH="1" flipV="1">
            <a:off x="6946900" y="3708400"/>
            <a:ext cx="279400" cy="152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6946900" y="4318000"/>
            <a:ext cx="381000" cy="4699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6972300" y="4241800"/>
            <a:ext cx="903161" cy="1676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222204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058" y="2424716"/>
            <a:ext cx="7561478" cy="2800767"/>
          </a:xfrm>
          <a:prstGeom prst="rect">
            <a:avLst/>
          </a:prstGeom>
          <a:noFill/>
        </p:spPr>
        <p:txBody>
          <a:bodyPr wrap="square" rtlCol="0">
            <a:spAutoFit/>
          </a:bodyPr>
          <a:lstStyle/>
          <a:p>
            <a:pPr algn="ctr"/>
            <a:r>
              <a:rPr lang="en-US" sz="4400" b="1" dirty="0" smtClean="0">
                <a:solidFill>
                  <a:srgbClr val="0067AC"/>
                </a:solidFill>
              </a:rPr>
              <a:t>Avoiding the Unmanageable :</a:t>
            </a:r>
          </a:p>
          <a:p>
            <a:pPr algn="ctr"/>
            <a:endParaRPr lang="en-US" sz="4400" b="1" dirty="0" smtClean="0">
              <a:solidFill>
                <a:srgbClr val="0067AC"/>
              </a:solidFill>
            </a:endParaRPr>
          </a:p>
          <a:p>
            <a:pPr algn="ctr"/>
            <a:r>
              <a:rPr lang="en-US" sz="4400" b="1" dirty="0" smtClean="0">
                <a:solidFill>
                  <a:srgbClr val="0067AC"/>
                </a:solidFill>
              </a:rPr>
              <a:t>Mitigating Impacts of Global Climate Change</a:t>
            </a:r>
            <a:endParaRPr lang="en-US" sz="4400" b="1" dirty="0">
              <a:solidFill>
                <a:srgbClr val="0067AC"/>
              </a:solidFill>
            </a:endParaRPr>
          </a:p>
        </p:txBody>
      </p:sp>
    </p:spTree>
    <p:extLst>
      <p:ext uri="{BB962C8B-B14F-4D97-AF65-F5344CB8AC3E}">
        <p14:creationId xmlns:p14="http://schemas.microsoft.com/office/powerpoint/2010/main" val="20450321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113" y="876300"/>
            <a:ext cx="8913813" cy="1447800"/>
          </a:xfrm>
        </p:spPr>
        <p:txBody>
          <a:bodyPr>
            <a:normAutofit/>
          </a:bodyPr>
          <a:lstStyle/>
          <a:p>
            <a:pPr algn="ctr" eaLnBrk="1" hangingPunct="1">
              <a:defRPr/>
            </a:pPr>
            <a:r>
              <a:rPr lang="en-US" sz="3200" b="1" dirty="0" smtClean="0">
                <a:latin typeface="Century Gothic" pitchFamily="-111" charset="0"/>
                <a:ea typeface="ＭＳ Ｐゴシック" pitchFamily="-111" charset="-128"/>
              </a:rPr>
              <a:t>Conditions today are unusual in the context of the last 2,000 years …</a:t>
            </a:r>
          </a:p>
        </p:txBody>
      </p:sp>
      <p:pic>
        <p:nvPicPr>
          <p:cNvPr id="30723" name="Picture 4"/>
          <p:cNvPicPr>
            <a:picLocks noChangeAspect="1"/>
          </p:cNvPicPr>
          <p:nvPr/>
        </p:nvPicPr>
        <p:blipFill>
          <a:blip r:embed="rId2"/>
          <a:srcRect t="3123" b="21866"/>
          <a:stretch>
            <a:fillRect/>
          </a:stretch>
        </p:blipFill>
        <p:spPr bwMode="auto">
          <a:xfrm>
            <a:off x="304800" y="2324100"/>
            <a:ext cx="8597900" cy="4391025"/>
          </a:xfrm>
          <a:prstGeom prst="rect">
            <a:avLst/>
          </a:prstGeom>
          <a:noFill/>
          <a:ln w="9525">
            <a:noFill/>
            <a:miter lim="800000"/>
            <a:headEnd/>
            <a:tailEnd/>
          </a:ln>
        </p:spPr>
      </p:pic>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AR4-SREStempProj"/>
          <p:cNvPicPr>
            <a:picLocks noChangeAspect="1" noChangeArrowheads="1"/>
          </p:cNvPicPr>
          <p:nvPr/>
        </p:nvPicPr>
        <p:blipFill>
          <a:blip r:embed="rId3"/>
          <a:srcRect/>
          <a:stretch>
            <a:fillRect/>
          </a:stretch>
        </p:blipFill>
        <p:spPr bwMode="auto">
          <a:xfrm>
            <a:off x="0" y="0"/>
            <a:ext cx="9144000" cy="6553200"/>
          </a:xfrm>
          <a:prstGeom prst="rect">
            <a:avLst/>
          </a:prstGeom>
          <a:noFill/>
          <a:ln w="9525">
            <a:noFill/>
            <a:miter lim="800000"/>
            <a:headEnd/>
            <a:tailEnd/>
          </a:ln>
        </p:spPr>
      </p:pic>
      <p:sp>
        <p:nvSpPr>
          <p:cNvPr id="113667" name="Text Box 3"/>
          <p:cNvSpPr txBox="1">
            <a:spLocks noChangeArrowheads="1"/>
          </p:cNvSpPr>
          <p:nvPr/>
        </p:nvSpPr>
        <p:spPr bwMode="auto">
          <a:xfrm>
            <a:off x="0" y="6521450"/>
            <a:ext cx="9144000" cy="336550"/>
          </a:xfrm>
          <a:prstGeom prst="rect">
            <a:avLst/>
          </a:prstGeom>
          <a:solidFill>
            <a:schemeClr val="bg1"/>
          </a:solidFill>
          <a:ln w="12700">
            <a:noFill/>
            <a:miter lim="800000"/>
            <a:headEnd/>
            <a:tailEnd/>
          </a:ln>
        </p:spPr>
        <p:txBody>
          <a:bodyPr>
            <a:prstTxWarp prst="textNoShape">
              <a:avLst/>
            </a:prstTxWarp>
            <a:spAutoFit/>
          </a:bodyPr>
          <a:lstStyle/>
          <a:p>
            <a:pPr>
              <a:spcBef>
                <a:spcPct val="50000"/>
              </a:spcBef>
            </a:pPr>
            <a:r>
              <a:rPr lang="en-US" sz="1600">
                <a:solidFill>
                  <a:srgbClr val="AA0000"/>
                </a:solidFill>
              </a:rPr>
              <a:t>IPCC Fourth Assessment Report Summary for Policy Makers</a:t>
            </a:r>
          </a:p>
        </p:txBody>
      </p:sp>
      <p:cxnSp>
        <p:nvCxnSpPr>
          <p:cNvPr id="113668" name="Straight Connector 11"/>
          <p:cNvCxnSpPr>
            <a:cxnSpLocks noChangeShapeType="1"/>
          </p:cNvCxnSpPr>
          <p:nvPr/>
        </p:nvCxnSpPr>
        <p:spPr bwMode="auto">
          <a:xfrm>
            <a:off x="1371600" y="3886200"/>
            <a:ext cx="4953000" cy="1588"/>
          </a:xfrm>
          <a:prstGeom prst="line">
            <a:avLst/>
          </a:prstGeom>
          <a:noFill/>
          <a:ln w="57150">
            <a:solidFill>
              <a:srgbClr val="708F24"/>
            </a:solidFill>
            <a:round/>
            <a:headEnd/>
            <a:tailEnd/>
          </a:ln>
        </p:spPr>
      </p:cxnSp>
      <p:sp>
        <p:nvSpPr>
          <p:cNvPr id="113669" name="Rectangle 12"/>
          <p:cNvSpPr>
            <a:spLocks noChangeArrowheads="1"/>
          </p:cNvSpPr>
          <p:nvPr/>
        </p:nvSpPr>
        <p:spPr bwMode="auto">
          <a:xfrm>
            <a:off x="4724400" y="4648200"/>
            <a:ext cx="914400" cy="914400"/>
          </a:xfrm>
          <a:prstGeom prst="rect">
            <a:avLst/>
          </a:prstGeom>
          <a:solidFill>
            <a:schemeClr val="bg1"/>
          </a:solidFill>
          <a:ln w="9525">
            <a:noFill/>
            <a:round/>
            <a:headEnd/>
            <a:tailEnd/>
          </a:ln>
        </p:spPr>
        <p:txBody>
          <a:bodyPr>
            <a:prstTxWarp prst="textNoShape">
              <a:avLst/>
            </a:prstTxWarp>
          </a:bodyPr>
          <a:lstStyle/>
          <a:p>
            <a:pPr eaLnBrk="0" hangingPunct="0"/>
            <a:endParaRPr lang="en-US"/>
          </a:p>
        </p:txBody>
      </p:sp>
      <p:sp>
        <p:nvSpPr>
          <p:cNvPr id="113670" name="TextBox 13"/>
          <p:cNvSpPr txBox="1">
            <a:spLocks noChangeArrowheads="1"/>
          </p:cNvSpPr>
          <p:nvPr/>
        </p:nvSpPr>
        <p:spPr bwMode="auto">
          <a:xfrm>
            <a:off x="1600200" y="2590800"/>
            <a:ext cx="3659976" cy="584776"/>
          </a:xfrm>
          <a:prstGeom prst="rect">
            <a:avLst/>
          </a:prstGeom>
          <a:noFill/>
          <a:ln w="9525">
            <a:noFill/>
            <a:miter lim="800000"/>
            <a:headEnd/>
            <a:tailEnd/>
          </a:ln>
        </p:spPr>
        <p:txBody>
          <a:bodyPr wrap="none">
            <a:prstTxWarp prst="textNoShape">
              <a:avLst/>
            </a:prstTxWarp>
            <a:spAutoFit/>
          </a:bodyPr>
          <a:lstStyle/>
          <a:p>
            <a:r>
              <a:rPr lang="en-US" sz="1600" b="1" dirty="0">
                <a:solidFill>
                  <a:srgbClr val="708F24"/>
                </a:solidFill>
              </a:rPr>
              <a:t>Limit to avoid “dangerous anthropogenic </a:t>
            </a:r>
          </a:p>
          <a:p>
            <a:r>
              <a:rPr lang="en-US" sz="1600" b="1" dirty="0">
                <a:solidFill>
                  <a:srgbClr val="708F24"/>
                </a:solidFill>
              </a:rPr>
              <a:t>Interference” with the climate system</a:t>
            </a:r>
          </a:p>
        </p:txBody>
      </p:sp>
      <p:cxnSp>
        <p:nvCxnSpPr>
          <p:cNvPr id="113671" name="Straight Arrow Connector 15"/>
          <p:cNvCxnSpPr>
            <a:cxnSpLocks noChangeShapeType="1"/>
          </p:cNvCxnSpPr>
          <p:nvPr/>
        </p:nvCxnSpPr>
        <p:spPr bwMode="auto">
          <a:xfrm rot="16200000" flipH="1">
            <a:off x="2057400" y="3429000"/>
            <a:ext cx="609600" cy="304800"/>
          </a:xfrm>
          <a:prstGeom prst="straightConnector1">
            <a:avLst/>
          </a:prstGeom>
          <a:noFill/>
          <a:ln w="38100">
            <a:solidFill>
              <a:srgbClr val="708F24"/>
            </a:solidFill>
            <a:round/>
            <a:headEnd/>
            <a:tailEnd type="arrow" w="med" len="med"/>
          </a:ln>
        </p:spPr>
      </p:cxnSp>
      <p:sp>
        <p:nvSpPr>
          <p:cNvPr id="113672" name="Text Box 5"/>
          <p:cNvSpPr txBox="1">
            <a:spLocks noChangeArrowheads="1"/>
          </p:cNvSpPr>
          <p:nvPr/>
        </p:nvSpPr>
        <p:spPr bwMode="auto">
          <a:xfrm>
            <a:off x="2819400" y="533400"/>
            <a:ext cx="2438400" cy="369888"/>
          </a:xfrm>
          <a:prstGeom prst="rect">
            <a:avLst/>
          </a:prstGeom>
          <a:noFill/>
          <a:ln w="12700">
            <a:noFill/>
            <a:miter lim="800000"/>
            <a:headEnd/>
            <a:tailEnd/>
          </a:ln>
        </p:spPr>
        <p:txBody>
          <a:bodyPr>
            <a:prstTxWarp prst="textNoShape">
              <a:avLst/>
            </a:prstTxWarp>
            <a:spAutoFit/>
          </a:bodyPr>
          <a:lstStyle/>
          <a:p>
            <a:pPr>
              <a:spcBef>
                <a:spcPct val="50000"/>
              </a:spcBef>
            </a:pPr>
            <a:r>
              <a:rPr lang="en-US" sz="1800">
                <a:solidFill>
                  <a:srgbClr val="B21524"/>
                </a:solidFill>
              </a:rPr>
              <a:t>Energy intensive</a:t>
            </a:r>
          </a:p>
        </p:txBody>
      </p:sp>
      <p:sp>
        <p:nvSpPr>
          <p:cNvPr id="113673" name="Text Box 4"/>
          <p:cNvSpPr txBox="1">
            <a:spLocks noChangeArrowheads="1"/>
          </p:cNvSpPr>
          <p:nvPr/>
        </p:nvSpPr>
        <p:spPr bwMode="auto">
          <a:xfrm>
            <a:off x="2819400" y="838200"/>
            <a:ext cx="3276600" cy="369888"/>
          </a:xfrm>
          <a:prstGeom prst="rect">
            <a:avLst/>
          </a:prstGeom>
          <a:noFill/>
          <a:ln w="12700">
            <a:noFill/>
            <a:miter lim="800000"/>
            <a:headEnd/>
            <a:tailEnd/>
          </a:ln>
        </p:spPr>
        <p:txBody>
          <a:bodyPr>
            <a:prstTxWarp prst="textNoShape">
              <a:avLst/>
            </a:prstTxWarp>
            <a:spAutoFit/>
          </a:bodyPr>
          <a:lstStyle/>
          <a:p>
            <a:pPr>
              <a:spcBef>
                <a:spcPct val="50000"/>
              </a:spcBef>
            </a:pPr>
            <a:r>
              <a:rPr lang="en-US" sz="1800">
                <a:solidFill>
                  <a:srgbClr val="008000"/>
                </a:solidFill>
              </a:rPr>
              <a:t>Balanced fuel sources</a:t>
            </a:r>
          </a:p>
        </p:txBody>
      </p:sp>
      <p:sp>
        <p:nvSpPr>
          <p:cNvPr id="113674" name="Text Box 6"/>
          <p:cNvSpPr txBox="1">
            <a:spLocks noChangeArrowheads="1"/>
          </p:cNvSpPr>
          <p:nvPr/>
        </p:nvSpPr>
        <p:spPr bwMode="auto">
          <a:xfrm>
            <a:off x="2819400" y="1066800"/>
            <a:ext cx="3200400" cy="369888"/>
          </a:xfrm>
          <a:prstGeom prst="rect">
            <a:avLst/>
          </a:prstGeom>
          <a:noFill/>
          <a:ln w="12700">
            <a:noFill/>
            <a:miter lim="800000"/>
            <a:headEnd/>
            <a:tailEnd/>
          </a:ln>
        </p:spPr>
        <p:txBody>
          <a:bodyPr>
            <a:prstTxWarp prst="textNoShape">
              <a:avLst/>
            </a:prstTxWarp>
            <a:spAutoFit/>
          </a:bodyPr>
          <a:lstStyle/>
          <a:p>
            <a:pPr>
              <a:spcBef>
                <a:spcPct val="50000"/>
              </a:spcBef>
            </a:pPr>
            <a:r>
              <a:rPr lang="en-US" sz="1800">
                <a:solidFill>
                  <a:srgbClr val="000090"/>
                </a:solidFill>
              </a:rPr>
              <a:t>More environmentally friendly</a:t>
            </a:r>
          </a:p>
        </p:txBody>
      </p:sp>
      <p:cxnSp>
        <p:nvCxnSpPr>
          <p:cNvPr id="113675" name="Straight Arrow Connector 14"/>
          <p:cNvCxnSpPr>
            <a:cxnSpLocks noChangeShapeType="1"/>
          </p:cNvCxnSpPr>
          <p:nvPr/>
        </p:nvCxnSpPr>
        <p:spPr bwMode="auto">
          <a:xfrm rot="5400000">
            <a:off x="877888" y="4533900"/>
            <a:ext cx="1293812" cy="1588"/>
          </a:xfrm>
          <a:prstGeom prst="straightConnector1">
            <a:avLst/>
          </a:prstGeom>
          <a:noFill/>
          <a:ln w="57150">
            <a:solidFill>
              <a:srgbClr val="B21524"/>
            </a:solidFill>
            <a:round/>
            <a:headEnd type="arrow" w="med" len="med"/>
            <a:tailEnd type="arrow" w="med" len="med"/>
          </a:ln>
        </p:spPr>
      </p:cxnSp>
      <p:sp>
        <p:nvSpPr>
          <p:cNvPr id="113676" name="TextBox 21"/>
          <p:cNvSpPr txBox="1">
            <a:spLocks noChangeArrowheads="1"/>
          </p:cNvSpPr>
          <p:nvPr/>
        </p:nvSpPr>
        <p:spPr bwMode="auto">
          <a:xfrm>
            <a:off x="1600200" y="4267200"/>
            <a:ext cx="1422400" cy="461963"/>
          </a:xfrm>
          <a:prstGeom prst="rect">
            <a:avLst/>
          </a:prstGeom>
          <a:noFill/>
          <a:ln w="9525">
            <a:noFill/>
            <a:miter lim="800000"/>
            <a:headEnd/>
            <a:tailEnd/>
          </a:ln>
        </p:spPr>
        <p:txBody>
          <a:bodyPr wrap="none">
            <a:prstTxWarp prst="textNoShape">
              <a:avLst/>
            </a:prstTxWarp>
            <a:spAutoFit/>
          </a:bodyPr>
          <a:lstStyle/>
          <a:p>
            <a:r>
              <a:rPr lang="en-US" b="1">
                <a:solidFill>
                  <a:srgbClr val="B21524"/>
                </a:solidFill>
              </a:rPr>
              <a:t>2</a:t>
            </a:r>
            <a:r>
              <a:rPr lang="en-US" b="1" baseline="30000">
                <a:solidFill>
                  <a:srgbClr val="B21524"/>
                </a:solidFill>
              </a:rPr>
              <a:t>o</a:t>
            </a:r>
            <a:r>
              <a:rPr lang="en-US" b="1">
                <a:solidFill>
                  <a:srgbClr val="B21524"/>
                </a:solidFill>
              </a:rPr>
              <a:t>C limit</a:t>
            </a:r>
          </a:p>
        </p:txBody>
      </p:sp>
    </p:spTree>
    <p:extLst>
      <p:ext uri="{BB962C8B-B14F-4D97-AF65-F5344CB8AC3E}">
        <p14:creationId xmlns:p14="http://schemas.microsoft.com/office/powerpoint/2010/main" val="51146472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txBox="1">
            <a:spLocks/>
          </p:cNvSpPr>
          <p:nvPr/>
        </p:nvSpPr>
        <p:spPr bwMode="auto">
          <a:xfrm>
            <a:off x="0" y="2728883"/>
            <a:ext cx="4876800" cy="609600"/>
          </a:xfrm>
          <a:prstGeom prst="rect">
            <a:avLst/>
          </a:prstGeom>
          <a:noFill/>
          <a:ln w="9525">
            <a:noFill/>
            <a:miter lim="800000"/>
            <a:headEnd/>
            <a:tailEnd/>
          </a:ln>
        </p:spPr>
        <p:txBody>
          <a:bodyPr anchor="ctr">
            <a:prstTxWarp prst="textNoShape">
              <a:avLst/>
            </a:prstTxWarp>
          </a:bodyPr>
          <a:lstStyle/>
          <a:p>
            <a:pPr algn="ctr"/>
            <a:r>
              <a:rPr lang="en-US" sz="2400" dirty="0">
                <a:solidFill>
                  <a:srgbClr val="0067AC"/>
                </a:solidFill>
                <a:ea typeface="Arial" pitchFamily="29" charset="0"/>
                <a:cs typeface="Arial" pitchFamily="29" charset="0"/>
              </a:rPr>
              <a:t>Number of Days Over 100</a:t>
            </a:r>
            <a:r>
              <a:rPr lang="en-US" sz="2400" b="1" dirty="0">
                <a:solidFill>
                  <a:srgbClr val="0067AC"/>
                </a:solidFill>
              </a:rPr>
              <a:t>º</a:t>
            </a:r>
            <a:r>
              <a:rPr lang="en-US" sz="2400" dirty="0">
                <a:solidFill>
                  <a:srgbClr val="0067AC"/>
                </a:solidFill>
              </a:rPr>
              <a:t>F</a:t>
            </a:r>
            <a:endParaRPr lang="en-US" sz="2400" dirty="0">
              <a:solidFill>
                <a:srgbClr val="0067AC"/>
              </a:solidFill>
              <a:ea typeface="Arial" pitchFamily="29" charset="0"/>
              <a:cs typeface="Arial" pitchFamily="29" charset="0"/>
            </a:endParaRPr>
          </a:p>
        </p:txBody>
      </p:sp>
      <p:sp>
        <p:nvSpPr>
          <p:cNvPr id="46083" name="TextBox 6"/>
          <p:cNvSpPr txBox="1">
            <a:spLocks noChangeArrowheads="1"/>
          </p:cNvSpPr>
          <p:nvPr/>
        </p:nvSpPr>
        <p:spPr bwMode="auto">
          <a:xfrm>
            <a:off x="241301" y="1343888"/>
            <a:ext cx="4729162" cy="1384995"/>
          </a:xfrm>
          <a:prstGeom prst="rect">
            <a:avLst/>
          </a:prstGeom>
          <a:noFill/>
          <a:ln w="9525">
            <a:noFill/>
            <a:miter lim="800000"/>
            <a:headEnd/>
            <a:tailEnd/>
          </a:ln>
        </p:spPr>
        <p:txBody>
          <a:bodyPr wrap="square">
            <a:prstTxWarp prst="textNoShape">
              <a:avLst/>
            </a:prstTxWarp>
            <a:spAutoFit/>
          </a:bodyPr>
          <a:lstStyle/>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Increases in very high temperatures will have </a:t>
            </a:r>
          </a:p>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wide-ranging effects</a:t>
            </a:r>
            <a:endParaRPr lang="en-US" sz="2800"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endParaRPr>
          </a:p>
        </p:txBody>
      </p:sp>
      <p:pic>
        <p:nvPicPr>
          <p:cNvPr id="53252" name="Picture 6" descr="days-over-100-legend.jpg"/>
          <p:cNvPicPr>
            <a:picLocks noChangeAspect="1"/>
          </p:cNvPicPr>
          <p:nvPr/>
        </p:nvPicPr>
        <p:blipFill>
          <a:blip r:embed="rId3"/>
          <a:srcRect l="7813" t="14243" r="7603" b="14243"/>
          <a:stretch>
            <a:fillRect/>
          </a:stretch>
        </p:blipFill>
        <p:spPr bwMode="auto">
          <a:xfrm>
            <a:off x="304800" y="6122007"/>
            <a:ext cx="4343400" cy="545992"/>
          </a:xfrm>
          <a:prstGeom prst="rect">
            <a:avLst/>
          </a:prstGeom>
          <a:noFill/>
          <a:ln w="9525">
            <a:noFill/>
            <a:miter lim="800000"/>
            <a:headEnd/>
            <a:tailEnd/>
          </a:ln>
        </p:spPr>
      </p:pic>
      <p:pic>
        <p:nvPicPr>
          <p:cNvPr id="53253" name="Picture 8" descr="days-over-100-1961-1979.png"/>
          <p:cNvPicPr>
            <a:picLocks noChangeAspect="1"/>
          </p:cNvPicPr>
          <p:nvPr/>
        </p:nvPicPr>
        <p:blipFill>
          <a:blip r:embed="rId4"/>
          <a:srcRect/>
          <a:stretch>
            <a:fillRect/>
          </a:stretch>
        </p:blipFill>
        <p:spPr bwMode="auto">
          <a:xfrm>
            <a:off x="1114170" y="3793541"/>
            <a:ext cx="3229230" cy="2152820"/>
          </a:xfrm>
          <a:prstGeom prst="rect">
            <a:avLst/>
          </a:prstGeom>
          <a:noFill/>
          <a:ln w="9525">
            <a:noFill/>
            <a:miter lim="800000"/>
            <a:headEnd/>
            <a:tailEnd/>
          </a:ln>
        </p:spPr>
      </p:pic>
      <p:sp>
        <p:nvSpPr>
          <p:cNvPr id="53254" name="TextBox 9"/>
          <p:cNvSpPr txBox="1">
            <a:spLocks noChangeArrowheads="1"/>
          </p:cNvSpPr>
          <p:nvPr/>
        </p:nvSpPr>
        <p:spPr bwMode="auto">
          <a:xfrm>
            <a:off x="685800" y="3454987"/>
            <a:ext cx="36576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Recent Past, 1961-1979</a:t>
            </a:r>
          </a:p>
        </p:txBody>
      </p:sp>
      <p:pic>
        <p:nvPicPr>
          <p:cNvPr id="53255" name="Picture 10" descr="days-over-1001=2080-2099.png"/>
          <p:cNvPicPr>
            <a:picLocks noChangeAspect="1"/>
          </p:cNvPicPr>
          <p:nvPr/>
        </p:nvPicPr>
        <p:blipFill>
          <a:blip r:embed="rId5"/>
          <a:srcRect/>
          <a:stretch>
            <a:fillRect/>
          </a:stretch>
        </p:blipFill>
        <p:spPr bwMode="auto">
          <a:xfrm>
            <a:off x="4970463" y="1782733"/>
            <a:ext cx="4092575" cy="2681287"/>
          </a:xfrm>
          <a:prstGeom prst="rect">
            <a:avLst/>
          </a:prstGeom>
          <a:noFill/>
          <a:ln w="9525">
            <a:noFill/>
            <a:miter lim="800000"/>
            <a:headEnd/>
            <a:tailEnd/>
          </a:ln>
        </p:spPr>
      </p:pic>
      <p:sp>
        <p:nvSpPr>
          <p:cNvPr id="53256" name="TextBox 11"/>
          <p:cNvSpPr txBox="1">
            <a:spLocks noChangeArrowheads="1"/>
          </p:cNvSpPr>
          <p:nvPr/>
        </p:nvSpPr>
        <p:spPr bwMode="auto">
          <a:xfrm>
            <a:off x="4872038" y="1444179"/>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Higher Emissions Scenario, 2080-2099</a:t>
            </a:r>
          </a:p>
        </p:txBody>
      </p:sp>
      <p:pic>
        <p:nvPicPr>
          <p:cNvPr id="53257" name="Picture 12" descr="days-over-1002080-2099.png"/>
          <p:cNvPicPr>
            <a:picLocks noChangeAspect="1"/>
          </p:cNvPicPr>
          <p:nvPr/>
        </p:nvPicPr>
        <p:blipFill>
          <a:blip r:embed="rId6"/>
          <a:srcRect/>
          <a:stretch>
            <a:fillRect/>
          </a:stretch>
        </p:blipFill>
        <p:spPr bwMode="auto">
          <a:xfrm>
            <a:off x="5782472" y="4869951"/>
            <a:ext cx="3139277" cy="1988048"/>
          </a:xfrm>
          <a:prstGeom prst="rect">
            <a:avLst/>
          </a:prstGeom>
          <a:noFill/>
          <a:ln w="9525">
            <a:noFill/>
            <a:miter lim="800000"/>
            <a:headEnd/>
            <a:tailEnd/>
          </a:ln>
        </p:spPr>
      </p:pic>
      <p:sp>
        <p:nvSpPr>
          <p:cNvPr id="53258" name="TextBox 13"/>
          <p:cNvSpPr txBox="1">
            <a:spLocks noChangeArrowheads="1"/>
          </p:cNvSpPr>
          <p:nvPr/>
        </p:nvSpPr>
        <p:spPr bwMode="auto">
          <a:xfrm>
            <a:off x="4872038" y="4464020"/>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Lower Emissions Scenario, 2080-2099</a:t>
            </a:r>
          </a:p>
        </p:txBody>
      </p:sp>
      <p:sp>
        <p:nvSpPr>
          <p:cNvPr id="11" name="TextBox 10"/>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
        <p:nvSpPr>
          <p:cNvPr id="12" name="TextBox 11"/>
          <p:cNvSpPr txBox="1"/>
          <p:nvPr/>
        </p:nvSpPr>
        <p:spPr>
          <a:xfrm>
            <a:off x="3772699" y="3338483"/>
            <a:ext cx="1197764" cy="646331"/>
          </a:xfrm>
          <a:prstGeom prst="rect">
            <a:avLst/>
          </a:prstGeom>
          <a:solidFill>
            <a:srgbClr val="FF0000"/>
          </a:solidFill>
        </p:spPr>
        <p:txBody>
          <a:bodyPr wrap="none" rtlCol="0">
            <a:spAutoFit/>
          </a:bodyPr>
          <a:lstStyle/>
          <a:p>
            <a:pPr algn="ctr"/>
            <a:r>
              <a:rPr lang="en-US" dirty="0" smtClean="0">
                <a:solidFill>
                  <a:schemeClr val="bg1"/>
                </a:solidFill>
              </a:rPr>
              <a:t>Average:</a:t>
            </a:r>
          </a:p>
          <a:p>
            <a:pPr algn="ctr"/>
            <a:r>
              <a:rPr lang="en-US" dirty="0" smtClean="0">
                <a:solidFill>
                  <a:schemeClr val="bg1"/>
                </a:solidFill>
              </a:rPr>
              <a:t>30-60 days</a:t>
            </a:r>
            <a:endParaRPr lang="en-US" dirty="0">
              <a:solidFill>
                <a:schemeClr val="bg1"/>
              </a:solidFill>
            </a:endParaRPr>
          </a:p>
        </p:txBody>
      </p:sp>
      <p:cxnSp>
        <p:nvCxnSpPr>
          <p:cNvPr id="14" name="Straight Arrow Connector 13"/>
          <p:cNvCxnSpPr/>
          <p:nvPr/>
        </p:nvCxnSpPr>
        <p:spPr>
          <a:xfrm flipV="1">
            <a:off x="5470920" y="5577029"/>
            <a:ext cx="2037856" cy="28500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273156" y="5577029"/>
            <a:ext cx="1197764" cy="646331"/>
          </a:xfrm>
          <a:prstGeom prst="rect">
            <a:avLst/>
          </a:prstGeom>
          <a:solidFill>
            <a:srgbClr val="FF0000"/>
          </a:solidFill>
        </p:spPr>
        <p:txBody>
          <a:bodyPr wrap="none" rtlCol="0">
            <a:spAutoFit/>
          </a:bodyPr>
          <a:lstStyle/>
          <a:p>
            <a:pPr algn="ctr"/>
            <a:r>
              <a:rPr lang="en-US" dirty="0" smtClean="0">
                <a:solidFill>
                  <a:schemeClr val="bg1"/>
                </a:solidFill>
              </a:rPr>
              <a:t>Average:</a:t>
            </a:r>
          </a:p>
          <a:p>
            <a:pPr algn="ctr"/>
            <a:r>
              <a:rPr lang="en-US" dirty="0" smtClean="0">
                <a:solidFill>
                  <a:schemeClr val="bg1"/>
                </a:solidFill>
              </a:rPr>
              <a:t>10-20 days</a:t>
            </a:r>
            <a:endParaRPr lang="en-US" dirty="0">
              <a:solidFill>
                <a:schemeClr val="bg1"/>
              </a:solidFill>
            </a:endParaRPr>
          </a:p>
        </p:txBody>
      </p:sp>
      <p:cxnSp>
        <p:nvCxnSpPr>
          <p:cNvPr id="19" name="Straight Arrow Connector 18"/>
          <p:cNvCxnSpPr>
            <a:stCxn id="12" idx="3"/>
          </p:cNvCxnSpPr>
          <p:nvPr/>
        </p:nvCxnSpPr>
        <p:spPr>
          <a:xfrm flipV="1">
            <a:off x="4970463" y="2884983"/>
            <a:ext cx="2242401" cy="7766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460179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co2cat2_I"/>
          <p:cNvPicPr>
            <a:picLocks noChangeAspect="1" noChangeArrowheads="1"/>
          </p:cNvPicPr>
          <p:nvPr/>
        </p:nvPicPr>
        <p:blipFill>
          <a:blip r:embed="rId3"/>
          <a:srcRect/>
          <a:stretch>
            <a:fillRect/>
          </a:stretch>
        </p:blipFill>
        <p:spPr bwMode="auto">
          <a:xfrm>
            <a:off x="-26988" y="2286000"/>
            <a:ext cx="9018588" cy="4724400"/>
          </a:xfrm>
          <a:prstGeom prst="rect">
            <a:avLst/>
          </a:prstGeom>
          <a:noFill/>
          <a:ln w="9525">
            <a:noFill/>
            <a:miter lim="800000"/>
            <a:headEnd/>
            <a:tailEnd/>
          </a:ln>
        </p:spPr>
      </p:pic>
      <p:sp>
        <p:nvSpPr>
          <p:cNvPr id="2574339" name="Rectangle 3"/>
          <p:cNvSpPr>
            <a:spLocks noGrp="1" noChangeArrowheads="1"/>
          </p:cNvSpPr>
          <p:nvPr>
            <p:ph type="title"/>
          </p:nvPr>
        </p:nvSpPr>
        <p:spPr>
          <a:xfrm>
            <a:off x="0" y="423363"/>
            <a:ext cx="9144000" cy="1419225"/>
          </a:xfrm>
        </p:spPr>
        <p:txBody>
          <a:bodyPr/>
          <a:lstStyle/>
          <a:p>
            <a:pPr algn="ctr">
              <a:defRPr/>
            </a:pPr>
            <a:r>
              <a:rPr lang="en-US" sz="4000" b="1" dirty="0"/>
              <a:t>Long-Term Stabilization Profiles</a:t>
            </a:r>
          </a:p>
        </p:txBody>
      </p:sp>
      <p:sp>
        <p:nvSpPr>
          <p:cNvPr id="2574347" name="Text Box 11"/>
          <p:cNvSpPr txBox="1">
            <a:spLocks noChangeArrowheads="1"/>
          </p:cNvSpPr>
          <p:nvPr/>
        </p:nvSpPr>
        <p:spPr bwMode="auto">
          <a:xfrm>
            <a:off x="7038975" y="2309813"/>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8241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A2</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2574348" name="Text Box 12"/>
          <p:cNvSpPr txBox="1">
            <a:spLocks noChangeArrowheads="1"/>
          </p:cNvSpPr>
          <p:nvPr/>
        </p:nvSpPr>
        <p:spPr bwMode="auto">
          <a:xfrm>
            <a:off x="7054850" y="3883025"/>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0080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B1</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109574" name="TextBox 12"/>
          <p:cNvSpPr txBox="1">
            <a:spLocks noChangeArrowheads="1"/>
          </p:cNvSpPr>
          <p:nvPr/>
        </p:nvSpPr>
        <p:spPr bwMode="auto">
          <a:xfrm>
            <a:off x="0" y="6534150"/>
            <a:ext cx="8153400" cy="323850"/>
          </a:xfrm>
          <a:prstGeom prst="rect">
            <a:avLst/>
          </a:prstGeom>
          <a:noFill/>
          <a:ln w="9525">
            <a:noFill/>
            <a:miter lim="800000"/>
            <a:headEnd/>
            <a:tailEnd/>
          </a:ln>
        </p:spPr>
        <p:txBody>
          <a:bodyPr>
            <a:prstTxWarp prst="textNoShape">
              <a:avLst/>
            </a:prstTxWarp>
            <a:spAutoFit/>
          </a:bodyPr>
          <a:lstStyle/>
          <a:p>
            <a:pPr>
              <a:lnSpc>
                <a:spcPct val="80000"/>
              </a:lnSpc>
            </a:pPr>
            <a:r>
              <a:rPr lang="en-US" sz="1800">
                <a:solidFill>
                  <a:srgbClr val="B21524"/>
                </a:solidFill>
                <a:ea typeface="Arial" pitchFamily="34" charset="0"/>
                <a:cs typeface="Arial" pitchFamily="34" charset="0"/>
              </a:rPr>
              <a:t>Nebojš</a:t>
            </a:r>
            <a:r>
              <a:rPr lang="en-US" sz="1800">
                <a:solidFill>
                  <a:srgbClr val="B21524"/>
                </a:solidFill>
                <a:ea typeface="Times New Roman" pitchFamily="34" charset="0"/>
                <a:cs typeface="Times New Roman" pitchFamily="34" charset="0"/>
              </a:rPr>
              <a:t>a Naki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enovi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 IIASA, Vienna</a:t>
            </a:r>
            <a:endParaRPr lang="en-US" sz="1800">
              <a:solidFill>
                <a:srgbClr val="B21524"/>
              </a:solidFill>
              <a:ea typeface="Arial" pitchFamily="34" charset="0"/>
              <a:cs typeface="Arial" pitchFamily="34" charset="0"/>
            </a:endParaRPr>
          </a:p>
        </p:txBody>
      </p:sp>
    </p:spTree>
    <p:extLst>
      <p:ext uri="{BB962C8B-B14F-4D97-AF65-F5344CB8AC3E}">
        <p14:creationId xmlns:p14="http://schemas.microsoft.com/office/powerpoint/2010/main" val="12114350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co2cat2_I"/>
          <p:cNvPicPr>
            <a:picLocks noChangeAspect="1" noChangeArrowheads="1"/>
          </p:cNvPicPr>
          <p:nvPr/>
        </p:nvPicPr>
        <p:blipFill>
          <a:blip r:embed="rId3"/>
          <a:srcRect/>
          <a:stretch>
            <a:fillRect/>
          </a:stretch>
        </p:blipFill>
        <p:spPr bwMode="auto">
          <a:xfrm>
            <a:off x="-105569" y="2222500"/>
            <a:ext cx="9018588" cy="4724400"/>
          </a:xfrm>
          <a:prstGeom prst="rect">
            <a:avLst/>
          </a:prstGeom>
          <a:noFill/>
          <a:ln w="9525">
            <a:noFill/>
            <a:miter lim="800000"/>
            <a:headEnd/>
            <a:tailEnd/>
          </a:ln>
        </p:spPr>
      </p:pic>
      <p:sp>
        <p:nvSpPr>
          <p:cNvPr id="2574339" name="Rectangle 3"/>
          <p:cNvSpPr>
            <a:spLocks noGrp="1" noChangeArrowheads="1"/>
          </p:cNvSpPr>
          <p:nvPr>
            <p:ph type="title"/>
          </p:nvPr>
        </p:nvSpPr>
        <p:spPr>
          <a:xfrm>
            <a:off x="0" y="423363"/>
            <a:ext cx="9144000" cy="1419225"/>
          </a:xfrm>
        </p:spPr>
        <p:txBody>
          <a:bodyPr/>
          <a:lstStyle/>
          <a:p>
            <a:pPr algn="ctr">
              <a:defRPr/>
            </a:pPr>
            <a:r>
              <a:rPr lang="en-US" sz="4000" b="1" dirty="0"/>
              <a:t>Long-Term Stabilization Profiles</a:t>
            </a:r>
          </a:p>
        </p:txBody>
      </p:sp>
      <p:sp>
        <p:nvSpPr>
          <p:cNvPr id="2574347" name="Text Box 11"/>
          <p:cNvSpPr txBox="1">
            <a:spLocks noChangeArrowheads="1"/>
          </p:cNvSpPr>
          <p:nvPr/>
        </p:nvSpPr>
        <p:spPr bwMode="auto">
          <a:xfrm>
            <a:off x="7038975" y="2309813"/>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8241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A2</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2574348" name="Text Box 12"/>
          <p:cNvSpPr txBox="1">
            <a:spLocks noChangeArrowheads="1"/>
          </p:cNvSpPr>
          <p:nvPr/>
        </p:nvSpPr>
        <p:spPr bwMode="auto">
          <a:xfrm>
            <a:off x="7054850" y="3883025"/>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0080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B1</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109574" name="TextBox 12"/>
          <p:cNvSpPr txBox="1">
            <a:spLocks noChangeArrowheads="1"/>
          </p:cNvSpPr>
          <p:nvPr/>
        </p:nvSpPr>
        <p:spPr bwMode="auto">
          <a:xfrm>
            <a:off x="0" y="6534150"/>
            <a:ext cx="8153400" cy="323850"/>
          </a:xfrm>
          <a:prstGeom prst="rect">
            <a:avLst/>
          </a:prstGeom>
          <a:noFill/>
          <a:ln w="9525">
            <a:noFill/>
            <a:miter lim="800000"/>
            <a:headEnd/>
            <a:tailEnd/>
          </a:ln>
        </p:spPr>
        <p:txBody>
          <a:bodyPr>
            <a:prstTxWarp prst="textNoShape">
              <a:avLst/>
            </a:prstTxWarp>
            <a:spAutoFit/>
          </a:bodyPr>
          <a:lstStyle/>
          <a:p>
            <a:pPr>
              <a:lnSpc>
                <a:spcPct val="80000"/>
              </a:lnSpc>
            </a:pPr>
            <a:r>
              <a:rPr lang="en-US" sz="1800">
                <a:solidFill>
                  <a:srgbClr val="B21524"/>
                </a:solidFill>
                <a:ea typeface="Arial" pitchFamily="34" charset="0"/>
                <a:cs typeface="Arial" pitchFamily="34" charset="0"/>
              </a:rPr>
              <a:t>Nebojš</a:t>
            </a:r>
            <a:r>
              <a:rPr lang="en-US" sz="1800">
                <a:solidFill>
                  <a:srgbClr val="B21524"/>
                </a:solidFill>
                <a:ea typeface="Times New Roman" pitchFamily="34" charset="0"/>
                <a:cs typeface="Times New Roman" pitchFamily="34" charset="0"/>
              </a:rPr>
              <a:t>a Naki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enovi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 IIASA, Vienna</a:t>
            </a:r>
            <a:endParaRPr lang="en-US" sz="1800">
              <a:solidFill>
                <a:srgbClr val="B21524"/>
              </a:solidFill>
              <a:ea typeface="Arial" pitchFamily="34" charset="0"/>
              <a:cs typeface="Arial" pitchFamily="34" charset="0"/>
            </a:endParaRPr>
          </a:p>
        </p:txBody>
      </p:sp>
      <p:sp>
        <p:nvSpPr>
          <p:cNvPr id="109575" name="Rectangle 6"/>
          <p:cNvSpPr>
            <a:spLocks noChangeArrowheads="1"/>
          </p:cNvSpPr>
          <p:nvPr/>
        </p:nvSpPr>
        <p:spPr bwMode="auto">
          <a:xfrm>
            <a:off x="3886200" y="2559049"/>
            <a:ext cx="2667000" cy="1323975"/>
          </a:xfrm>
          <a:prstGeom prst="rect">
            <a:avLst/>
          </a:prstGeom>
          <a:solidFill>
            <a:srgbClr val="FFFFFF"/>
          </a:solidFill>
          <a:ln w="28575">
            <a:solidFill>
              <a:srgbClr val="FF0000"/>
            </a:solidFill>
            <a:round/>
            <a:headEnd/>
            <a:tailEnd/>
          </a:ln>
        </p:spPr>
        <p:txBody>
          <a:bodyPr>
            <a:prstTxWarp prst="textNoShape">
              <a:avLst/>
            </a:prstTxWarp>
          </a:bodyPr>
          <a:lstStyle/>
          <a:p>
            <a:pPr eaLnBrk="0" hangingPunct="0"/>
            <a:endParaRPr lang="en-US"/>
          </a:p>
        </p:txBody>
      </p:sp>
      <p:sp>
        <p:nvSpPr>
          <p:cNvPr id="109576" name="TextBox 7"/>
          <p:cNvSpPr txBox="1">
            <a:spLocks noChangeArrowheads="1"/>
          </p:cNvSpPr>
          <p:nvPr/>
        </p:nvSpPr>
        <p:spPr bwMode="auto">
          <a:xfrm>
            <a:off x="3886200" y="2559050"/>
            <a:ext cx="2667000" cy="1077218"/>
          </a:xfrm>
          <a:prstGeom prst="rect">
            <a:avLst/>
          </a:prstGeom>
          <a:noFill/>
          <a:ln w="9525">
            <a:noFill/>
            <a:miter lim="800000"/>
            <a:headEnd/>
            <a:tailEnd/>
          </a:ln>
        </p:spPr>
        <p:txBody>
          <a:bodyPr>
            <a:prstTxWarp prst="textNoShape">
              <a:avLst/>
            </a:prstTxWarp>
            <a:spAutoFit/>
          </a:bodyPr>
          <a:lstStyle/>
          <a:p>
            <a:r>
              <a:rPr lang="en-US" sz="1600" b="1" dirty="0">
                <a:solidFill>
                  <a:srgbClr val="708F24"/>
                </a:solidFill>
              </a:rPr>
              <a:t>Achieving this emission reduction scenario will provide a </a:t>
            </a:r>
            <a:r>
              <a:rPr lang="en-US" sz="1600" b="1" dirty="0">
                <a:solidFill>
                  <a:srgbClr val="FF0000"/>
                </a:solidFill>
              </a:rPr>
              <a:t>50%</a:t>
            </a:r>
            <a:r>
              <a:rPr lang="en-US" sz="1600" b="1" dirty="0">
                <a:solidFill>
                  <a:srgbClr val="708F24"/>
                </a:solidFill>
              </a:rPr>
              <a:t> chance </a:t>
            </a:r>
            <a:r>
              <a:rPr lang="en-US" sz="1600" b="1" dirty="0" smtClean="0">
                <a:solidFill>
                  <a:srgbClr val="708F24"/>
                </a:solidFill>
              </a:rPr>
              <a:t>of </a:t>
            </a:r>
            <a:r>
              <a:rPr lang="en-US" sz="1600" b="1" dirty="0">
                <a:solidFill>
                  <a:srgbClr val="708F24"/>
                </a:solidFill>
              </a:rPr>
              <a:t>not exceeding the 2</a:t>
            </a:r>
            <a:r>
              <a:rPr lang="en-US" sz="1600" b="1" baseline="30000" dirty="0">
                <a:solidFill>
                  <a:srgbClr val="708F24"/>
                </a:solidFill>
              </a:rPr>
              <a:t>o</a:t>
            </a:r>
            <a:r>
              <a:rPr lang="en-US" sz="1600" b="1" dirty="0">
                <a:solidFill>
                  <a:srgbClr val="708F24"/>
                </a:solidFill>
              </a:rPr>
              <a:t>C guardrail</a:t>
            </a:r>
          </a:p>
        </p:txBody>
      </p:sp>
      <p:cxnSp>
        <p:nvCxnSpPr>
          <p:cNvPr id="109577" name="Straight Arrow Connector 9"/>
          <p:cNvCxnSpPr>
            <a:cxnSpLocks noChangeShapeType="1"/>
            <a:stCxn id="109575" idx="2"/>
          </p:cNvCxnSpPr>
          <p:nvPr/>
        </p:nvCxnSpPr>
        <p:spPr bwMode="auto">
          <a:xfrm rot="16200000" flipH="1">
            <a:off x="4833936" y="4268787"/>
            <a:ext cx="1343026" cy="571499"/>
          </a:xfrm>
          <a:prstGeom prst="straightConnector1">
            <a:avLst/>
          </a:prstGeom>
          <a:noFill/>
          <a:ln w="28575">
            <a:solidFill>
              <a:srgbClr val="FF0000"/>
            </a:solidFill>
            <a:round/>
            <a:headEnd/>
            <a:tailEnd type="arrow" w="med" len="med"/>
          </a:ln>
        </p:spPr>
      </p:cxnSp>
      <p:cxnSp>
        <p:nvCxnSpPr>
          <p:cNvPr id="10" name="Straight Arrow Connector 9"/>
          <p:cNvCxnSpPr/>
          <p:nvPr/>
        </p:nvCxnSpPr>
        <p:spPr>
          <a:xfrm rot="16200000" flipH="1">
            <a:off x="3884421" y="4704035"/>
            <a:ext cx="395833" cy="16065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779683" y="4340225"/>
            <a:ext cx="444653" cy="246221"/>
          </a:xfrm>
          <a:prstGeom prst="rect">
            <a:avLst/>
          </a:prstGeom>
          <a:noFill/>
        </p:spPr>
        <p:txBody>
          <a:bodyPr wrap="square" rtlCol="0">
            <a:spAutoFit/>
          </a:bodyPr>
          <a:lstStyle/>
          <a:p>
            <a:r>
              <a:rPr lang="en-US" sz="1000" dirty="0" smtClean="0"/>
              <a:t>2008</a:t>
            </a:r>
            <a:endParaRPr lang="en-US" sz="1000" dirty="0"/>
          </a:p>
        </p:txBody>
      </p:sp>
      <p:sp>
        <p:nvSpPr>
          <p:cNvPr id="12" name="Oval 11"/>
          <p:cNvSpPr/>
          <p:nvPr/>
        </p:nvSpPr>
        <p:spPr>
          <a:xfrm>
            <a:off x="4152900" y="4972050"/>
            <a:ext cx="66675" cy="69850"/>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291011" y="4584700"/>
            <a:ext cx="444653" cy="246221"/>
          </a:xfrm>
          <a:prstGeom prst="rect">
            <a:avLst/>
          </a:prstGeom>
          <a:noFill/>
        </p:spPr>
        <p:txBody>
          <a:bodyPr wrap="square" rtlCol="0">
            <a:spAutoFit/>
          </a:bodyPr>
          <a:lstStyle/>
          <a:p>
            <a:r>
              <a:rPr lang="en-US" sz="1000" dirty="0" smtClean="0"/>
              <a:t>2009</a:t>
            </a:r>
            <a:endParaRPr lang="en-US" sz="1000" dirty="0"/>
          </a:p>
        </p:txBody>
      </p:sp>
      <p:cxnSp>
        <p:nvCxnSpPr>
          <p:cNvPr id="14" name="Straight Arrow Connector 13"/>
          <p:cNvCxnSpPr/>
          <p:nvPr/>
        </p:nvCxnSpPr>
        <p:spPr>
          <a:xfrm rot="5400000">
            <a:off x="4235773" y="4833377"/>
            <a:ext cx="213426" cy="12247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4224336" y="4991100"/>
            <a:ext cx="66675" cy="69850"/>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3527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co2cat2_I"/>
          <p:cNvPicPr>
            <a:picLocks noChangeAspect="1" noChangeArrowheads="1"/>
          </p:cNvPicPr>
          <p:nvPr/>
        </p:nvPicPr>
        <p:blipFill>
          <a:blip r:embed="rId3"/>
          <a:srcRect/>
          <a:stretch>
            <a:fillRect/>
          </a:stretch>
        </p:blipFill>
        <p:spPr bwMode="auto">
          <a:xfrm>
            <a:off x="-105569" y="2222500"/>
            <a:ext cx="9018588" cy="4724400"/>
          </a:xfrm>
          <a:prstGeom prst="rect">
            <a:avLst/>
          </a:prstGeom>
          <a:noFill/>
          <a:ln w="9525">
            <a:noFill/>
            <a:miter lim="800000"/>
            <a:headEnd/>
            <a:tailEnd/>
          </a:ln>
        </p:spPr>
      </p:pic>
      <p:sp>
        <p:nvSpPr>
          <p:cNvPr id="2574339" name="Rectangle 3"/>
          <p:cNvSpPr>
            <a:spLocks noGrp="1" noChangeArrowheads="1"/>
          </p:cNvSpPr>
          <p:nvPr>
            <p:ph type="title"/>
          </p:nvPr>
        </p:nvSpPr>
        <p:spPr>
          <a:xfrm>
            <a:off x="0" y="423363"/>
            <a:ext cx="9144000" cy="1419225"/>
          </a:xfrm>
        </p:spPr>
        <p:txBody>
          <a:bodyPr/>
          <a:lstStyle/>
          <a:p>
            <a:pPr algn="ctr">
              <a:defRPr/>
            </a:pPr>
            <a:r>
              <a:rPr lang="en-US" sz="4000" b="1" dirty="0"/>
              <a:t>Long-Term Stabilization Profiles</a:t>
            </a:r>
          </a:p>
        </p:txBody>
      </p:sp>
      <p:sp>
        <p:nvSpPr>
          <p:cNvPr id="2574347" name="Text Box 11"/>
          <p:cNvSpPr txBox="1">
            <a:spLocks noChangeArrowheads="1"/>
          </p:cNvSpPr>
          <p:nvPr/>
        </p:nvSpPr>
        <p:spPr bwMode="auto">
          <a:xfrm>
            <a:off x="7038975" y="2309813"/>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8241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A2</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2574348" name="Text Box 12"/>
          <p:cNvSpPr txBox="1">
            <a:spLocks noChangeArrowheads="1"/>
          </p:cNvSpPr>
          <p:nvPr/>
        </p:nvSpPr>
        <p:spPr bwMode="auto">
          <a:xfrm>
            <a:off x="7054850" y="3883025"/>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0080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B1</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109574" name="TextBox 12"/>
          <p:cNvSpPr txBox="1">
            <a:spLocks noChangeArrowheads="1"/>
          </p:cNvSpPr>
          <p:nvPr/>
        </p:nvSpPr>
        <p:spPr bwMode="auto">
          <a:xfrm>
            <a:off x="0" y="6534150"/>
            <a:ext cx="8153400" cy="323850"/>
          </a:xfrm>
          <a:prstGeom prst="rect">
            <a:avLst/>
          </a:prstGeom>
          <a:noFill/>
          <a:ln w="9525">
            <a:noFill/>
            <a:miter lim="800000"/>
            <a:headEnd/>
            <a:tailEnd/>
          </a:ln>
        </p:spPr>
        <p:txBody>
          <a:bodyPr>
            <a:prstTxWarp prst="textNoShape">
              <a:avLst/>
            </a:prstTxWarp>
            <a:spAutoFit/>
          </a:bodyPr>
          <a:lstStyle/>
          <a:p>
            <a:pPr>
              <a:lnSpc>
                <a:spcPct val="80000"/>
              </a:lnSpc>
            </a:pPr>
            <a:r>
              <a:rPr lang="en-US" sz="1800">
                <a:solidFill>
                  <a:srgbClr val="B21524"/>
                </a:solidFill>
                <a:ea typeface="Arial" pitchFamily="34" charset="0"/>
                <a:cs typeface="Arial" pitchFamily="34" charset="0"/>
              </a:rPr>
              <a:t>Nebojš</a:t>
            </a:r>
            <a:r>
              <a:rPr lang="en-US" sz="1800">
                <a:solidFill>
                  <a:srgbClr val="B21524"/>
                </a:solidFill>
                <a:ea typeface="Times New Roman" pitchFamily="34" charset="0"/>
                <a:cs typeface="Times New Roman" pitchFamily="34" charset="0"/>
              </a:rPr>
              <a:t>a Naki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enovi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 IIASA, Vienna</a:t>
            </a:r>
            <a:endParaRPr lang="en-US" sz="1800">
              <a:solidFill>
                <a:srgbClr val="B21524"/>
              </a:solidFill>
              <a:ea typeface="Arial" pitchFamily="34" charset="0"/>
              <a:cs typeface="Arial" pitchFamily="34" charset="0"/>
            </a:endParaRPr>
          </a:p>
        </p:txBody>
      </p:sp>
      <p:sp>
        <p:nvSpPr>
          <p:cNvPr id="109575" name="Rectangle 6"/>
          <p:cNvSpPr>
            <a:spLocks noChangeArrowheads="1"/>
          </p:cNvSpPr>
          <p:nvPr/>
        </p:nvSpPr>
        <p:spPr bwMode="auto">
          <a:xfrm>
            <a:off x="3886200" y="2559049"/>
            <a:ext cx="2667000" cy="1323975"/>
          </a:xfrm>
          <a:prstGeom prst="rect">
            <a:avLst/>
          </a:prstGeom>
          <a:solidFill>
            <a:srgbClr val="FFFFFF"/>
          </a:solidFill>
          <a:ln w="28575">
            <a:solidFill>
              <a:srgbClr val="FF0000"/>
            </a:solidFill>
            <a:round/>
            <a:headEnd/>
            <a:tailEnd/>
          </a:ln>
        </p:spPr>
        <p:txBody>
          <a:bodyPr>
            <a:prstTxWarp prst="textNoShape">
              <a:avLst/>
            </a:prstTxWarp>
          </a:bodyPr>
          <a:lstStyle/>
          <a:p>
            <a:pPr eaLnBrk="0" hangingPunct="0"/>
            <a:endParaRPr lang="en-US"/>
          </a:p>
        </p:txBody>
      </p:sp>
      <p:sp>
        <p:nvSpPr>
          <p:cNvPr id="109576" name="TextBox 7"/>
          <p:cNvSpPr txBox="1">
            <a:spLocks noChangeArrowheads="1"/>
          </p:cNvSpPr>
          <p:nvPr/>
        </p:nvSpPr>
        <p:spPr bwMode="auto">
          <a:xfrm>
            <a:off x="3886200" y="2559050"/>
            <a:ext cx="2667000" cy="1077218"/>
          </a:xfrm>
          <a:prstGeom prst="rect">
            <a:avLst/>
          </a:prstGeom>
          <a:noFill/>
          <a:ln w="9525">
            <a:noFill/>
            <a:miter lim="800000"/>
            <a:headEnd/>
            <a:tailEnd/>
          </a:ln>
        </p:spPr>
        <p:txBody>
          <a:bodyPr>
            <a:prstTxWarp prst="textNoShape">
              <a:avLst/>
            </a:prstTxWarp>
            <a:spAutoFit/>
          </a:bodyPr>
          <a:lstStyle/>
          <a:p>
            <a:r>
              <a:rPr lang="en-US" sz="1600" b="1" dirty="0">
                <a:solidFill>
                  <a:srgbClr val="708F24"/>
                </a:solidFill>
              </a:rPr>
              <a:t>Achieving this emission reduction scenario will provide a </a:t>
            </a:r>
            <a:r>
              <a:rPr lang="en-US" sz="1600" b="1" dirty="0">
                <a:solidFill>
                  <a:srgbClr val="FF0000"/>
                </a:solidFill>
              </a:rPr>
              <a:t>50%</a:t>
            </a:r>
            <a:r>
              <a:rPr lang="en-US" sz="1600" b="1" dirty="0">
                <a:solidFill>
                  <a:srgbClr val="708F24"/>
                </a:solidFill>
              </a:rPr>
              <a:t> chance </a:t>
            </a:r>
            <a:r>
              <a:rPr lang="en-US" sz="1600" b="1" dirty="0" smtClean="0">
                <a:solidFill>
                  <a:srgbClr val="708F24"/>
                </a:solidFill>
              </a:rPr>
              <a:t>of </a:t>
            </a:r>
            <a:r>
              <a:rPr lang="en-US" sz="1600" b="1" dirty="0">
                <a:solidFill>
                  <a:srgbClr val="708F24"/>
                </a:solidFill>
              </a:rPr>
              <a:t>not exceeding the 2</a:t>
            </a:r>
            <a:r>
              <a:rPr lang="en-US" sz="1600" b="1" baseline="30000" dirty="0">
                <a:solidFill>
                  <a:srgbClr val="708F24"/>
                </a:solidFill>
              </a:rPr>
              <a:t>o</a:t>
            </a:r>
            <a:r>
              <a:rPr lang="en-US" sz="1600" b="1" dirty="0">
                <a:solidFill>
                  <a:srgbClr val="708F24"/>
                </a:solidFill>
              </a:rPr>
              <a:t>C guardrail</a:t>
            </a:r>
          </a:p>
        </p:txBody>
      </p:sp>
      <p:cxnSp>
        <p:nvCxnSpPr>
          <p:cNvPr id="109577" name="Straight Arrow Connector 9"/>
          <p:cNvCxnSpPr>
            <a:cxnSpLocks noChangeShapeType="1"/>
            <a:stCxn id="109575" idx="2"/>
          </p:cNvCxnSpPr>
          <p:nvPr/>
        </p:nvCxnSpPr>
        <p:spPr bwMode="auto">
          <a:xfrm rot="16200000" flipH="1">
            <a:off x="4833936" y="4268787"/>
            <a:ext cx="1343026" cy="571499"/>
          </a:xfrm>
          <a:prstGeom prst="straightConnector1">
            <a:avLst/>
          </a:prstGeom>
          <a:noFill/>
          <a:ln w="28575">
            <a:solidFill>
              <a:srgbClr val="FF0000"/>
            </a:solidFill>
            <a:round/>
            <a:headEnd/>
            <a:tailEnd type="arrow" w="med" len="med"/>
          </a:ln>
        </p:spPr>
      </p:cxnSp>
      <p:cxnSp>
        <p:nvCxnSpPr>
          <p:cNvPr id="10" name="Straight Arrow Connector 9"/>
          <p:cNvCxnSpPr/>
          <p:nvPr/>
        </p:nvCxnSpPr>
        <p:spPr>
          <a:xfrm rot="16200000" flipH="1">
            <a:off x="3884421" y="4704035"/>
            <a:ext cx="395833" cy="16065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779683" y="4340225"/>
            <a:ext cx="444653" cy="246221"/>
          </a:xfrm>
          <a:prstGeom prst="rect">
            <a:avLst/>
          </a:prstGeom>
          <a:noFill/>
        </p:spPr>
        <p:txBody>
          <a:bodyPr wrap="square" rtlCol="0">
            <a:spAutoFit/>
          </a:bodyPr>
          <a:lstStyle/>
          <a:p>
            <a:r>
              <a:rPr lang="en-US" sz="1000" dirty="0" smtClean="0"/>
              <a:t>2008</a:t>
            </a:r>
            <a:endParaRPr lang="en-US" sz="1000" dirty="0"/>
          </a:p>
        </p:txBody>
      </p:sp>
      <p:sp>
        <p:nvSpPr>
          <p:cNvPr id="12" name="Oval 11"/>
          <p:cNvSpPr/>
          <p:nvPr/>
        </p:nvSpPr>
        <p:spPr>
          <a:xfrm>
            <a:off x="4152900" y="4972050"/>
            <a:ext cx="66675" cy="69850"/>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291011" y="4584700"/>
            <a:ext cx="444653" cy="246221"/>
          </a:xfrm>
          <a:prstGeom prst="rect">
            <a:avLst/>
          </a:prstGeom>
          <a:noFill/>
        </p:spPr>
        <p:txBody>
          <a:bodyPr wrap="square" rtlCol="0">
            <a:spAutoFit/>
          </a:bodyPr>
          <a:lstStyle/>
          <a:p>
            <a:r>
              <a:rPr lang="en-US" sz="1000" dirty="0" smtClean="0"/>
              <a:t>2009</a:t>
            </a:r>
            <a:endParaRPr lang="en-US" sz="1000" dirty="0"/>
          </a:p>
        </p:txBody>
      </p:sp>
      <p:cxnSp>
        <p:nvCxnSpPr>
          <p:cNvPr id="14" name="Straight Arrow Connector 13"/>
          <p:cNvCxnSpPr/>
          <p:nvPr/>
        </p:nvCxnSpPr>
        <p:spPr>
          <a:xfrm rot="5400000">
            <a:off x="4235773" y="4833377"/>
            <a:ext cx="213426" cy="12247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4224336" y="4991100"/>
            <a:ext cx="66675" cy="69850"/>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096000" y="4200464"/>
            <a:ext cx="2658533" cy="1077218"/>
          </a:xfrm>
          <a:prstGeom prst="rect">
            <a:avLst/>
          </a:prstGeom>
          <a:solidFill>
            <a:schemeClr val="bg1"/>
          </a:solidFill>
          <a:ln>
            <a:solidFill>
              <a:srgbClr val="BC0000"/>
            </a:solidFill>
          </a:ln>
        </p:spPr>
        <p:txBody>
          <a:bodyPr wrap="square" rtlCol="0">
            <a:spAutoFit/>
          </a:bodyPr>
          <a:lstStyle/>
          <a:p>
            <a:r>
              <a:rPr lang="en-US" sz="1600" b="1" dirty="0" smtClean="0">
                <a:solidFill>
                  <a:srgbClr val="708F24"/>
                </a:solidFill>
              </a:rPr>
              <a:t>Carbon reductions needed will be </a:t>
            </a:r>
            <a:r>
              <a:rPr lang="en-US" sz="1600" b="1" dirty="0" smtClean="0">
                <a:solidFill>
                  <a:srgbClr val="BC0000"/>
                </a:solidFill>
              </a:rPr>
              <a:t>90 times </a:t>
            </a:r>
            <a:r>
              <a:rPr lang="en-US" sz="1600" b="1" dirty="0" smtClean="0">
                <a:solidFill>
                  <a:srgbClr val="708F24"/>
                </a:solidFill>
              </a:rPr>
              <a:t>as large </a:t>
            </a:r>
          </a:p>
          <a:p>
            <a:r>
              <a:rPr lang="en-US" sz="1600" b="1" dirty="0" smtClean="0">
                <a:solidFill>
                  <a:srgbClr val="708F24"/>
                </a:solidFill>
              </a:rPr>
              <a:t>as the impact of the 2009 recession</a:t>
            </a:r>
            <a:endParaRPr lang="en-US" sz="1600" b="1" dirty="0">
              <a:solidFill>
                <a:srgbClr val="708F24"/>
              </a:solidFill>
            </a:endParaRPr>
          </a:p>
        </p:txBody>
      </p:sp>
    </p:spTree>
    <p:extLst>
      <p:ext uri="{BB962C8B-B14F-4D97-AF65-F5344CB8AC3E}">
        <p14:creationId xmlns:p14="http://schemas.microsoft.com/office/powerpoint/2010/main" val="399564093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068028"/>
            <a:ext cx="9144000" cy="712019"/>
          </a:xfrm>
        </p:spPr>
        <p:txBody>
          <a:bodyPr/>
          <a:lstStyle/>
          <a:p>
            <a:pPr algn="ctr">
              <a:defRPr/>
            </a:pPr>
            <a:r>
              <a:rPr lang="en-US" b="1" dirty="0" smtClean="0"/>
              <a:t>Summary</a:t>
            </a:r>
            <a:endParaRPr lang="en-US" b="1" dirty="0"/>
          </a:p>
        </p:txBody>
      </p:sp>
      <p:sp>
        <p:nvSpPr>
          <p:cNvPr id="7" name="Content Placeholder 6"/>
          <p:cNvSpPr>
            <a:spLocks noGrp="1"/>
          </p:cNvSpPr>
          <p:nvPr>
            <p:ph idx="1"/>
          </p:nvPr>
        </p:nvSpPr>
        <p:spPr>
          <a:xfrm>
            <a:off x="461770" y="2059085"/>
            <a:ext cx="8377430" cy="4416448"/>
          </a:xfrm>
        </p:spPr>
        <p:txBody>
          <a:bodyPr>
            <a:normAutofit/>
          </a:bodyPr>
          <a:lstStyle/>
          <a:p>
            <a:pPr>
              <a:buFont typeface="Wingdings" pitchFamily="-112" charset="2"/>
              <a:buChar char=""/>
              <a:defRPr/>
            </a:pPr>
            <a:r>
              <a:rPr lang="en-US" sz="2000" dirty="0" smtClean="0">
                <a:solidFill>
                  <a:srgbClr val="708F24"/>
                </a:solidFill>
              </a:rPr>
              <a:t>Global temperature trends of the 20C cannot be explained on the basis of natural variation alone</a:t>
            </a:r>
          </a:p>
          <a:p>
            <a:pPr>
              <a:buFont typeface="Wingdings" pitchFamily="-112" charset="2"/>
              <a:buChar char=""/>
              <a:defRPr/>
            </a:pPr>
            <a:r>
              <a:rPr lang="en-US" sz="2000" dirty="0" smtClean="0">
                <a:solidFill>
                  <a:srgbClr val="708F24"/>
                </a:solidFill>
              </a:rPr>
              <a:t>Only when the influences of greenhouse gases and sulfate aerosols are included can the trends be explained</a:t>
            </a:r>
          </a:p>
          <a:p>
            <a:pPr>
              <a:buFont typeface="Wingdings" pitchFamily="-112" charset="2"/>
              <a:buChar char=""/>
              <a:defRPr/>
            </a:pPr>
            <a:r>
              <a:rPr lang="en-US" sz="2000" dirty="0" smtClean="0">
                <a:solidFill>
                  <a:srgbClr val="708F24"/>
                </a:solidFill>
              </a:rPr>
              <a:t>Models that explain these trends, when projected into the future, indicate a 1.5-6.5</a:t>
            </a:r>
            <a:r>
              <a:rPr lang="en-US" sz="2000" baseline="30000" dirty="0" smtClean="0">
                <a:solidFill>
                  <a:srgbClr val="708F24"/>
                </a:solidFill>
              </a:rPr>
              <a:t>o</a:t>
            </a:r>
            <a:r>
              <a:rPr lang="en-US" sz="2000" dirty="0" smtClean="0">
                <a:solidFill>
                  <a:srgbClr val="708F24"/>
                </a:solidFill>
              </a:rPr>
              <a:t>C warming over the 21C</a:t>
            </a:r>
          </a:p>
          <a:p>
            <a:pPr>
              <a:buFont typeface="Wingdings" pitchFamily="-112" charset="2"/>
              <a:buChar char=""/>
              <a:defRPr/>
            </a:pPr>
            <a:r>
              <a:rPr lang="en-US" sz="2000" b="1" dirty="0" smtClean="0">
                <a:solidFill>
                  <a:srgbClr val="708F24"/>
                </a:solidFill>
              </a:rPr>
              <a:t>Iowa farmers and cities already are paying to cope with climate change </a:t>
            </a:r>
          </a:p>
          <a:p>
            <a:pPr>
              <a:buFont typeface="Wingdings" pitchFamily="-112" charset="2"/>
              <a:buChar char=""/>
              <a:defRPr/>
            </a:pPr>
            <a:r>
              <a:rPr lang="en-US" sz="2000" dirty="0" smtClean="0">
                <a:solidFill>
                  <a:srgbClr val="708F24"/>
                </a:solidFill>
              </a:rPr>
              <a:t>Substantial adverse consequences to food production, fresh-water supplies, and sustainability will occur for temperature increases above 2</a:t>
            </a:r>
            <a:r>
              <a:rPr lang="en-US" sz="2000" baseline="30000" dirty="0" smtClean="0">
                <a:solidFill>
                  <a:srgbClr val="708F24"/>
                </a:solidFill>
              </a:rPr>
              <a:t>o</a:t>
            </a:r>
            <a:r>
              <a:rPr lang="en-US" sz="2000" dirty="0" smtClean="0">
                <a:solidFill>
                  <a:srgbClr val="708F24"/>
                </a:solidFill>
              </a:rPr>
              <a:t>C</a:t>
            </a:r>
          </a:p>
          <a:p>
            <a:pPr>
              <a:buFont typeface="Wingdings" pitchFamily="-112" charset="2"/>
              <a:buChar char=""/>
              <a:defRPr/>
            </a:pPr>
            <a:r>
              <a:rPr lang="en-US" sz="2000" b="1" dirty="0" smtClean="0">
                <a:solidFill>
                  <a:srgbClr val="708F24"/>
                </a:solidFill>
              </a:rPr>
              <a:t>The major challenge to our global society is to figure out how to reduce our global dependence on carbon-emitting fuels </a:t>
            </a:r>
          </a:p>
          <a:p>
            <a:pPr>
              <a:buFont typeface="Wingdings" pitchFamily="-112" charset="2"/>
              <a:buChar char=""/>
              <a:defRPr/>
            </a:pPr>
            <a:endParaRPr lang="en-US" sz="2800" dirty="0"/>
          </a:p>
        </p:txBody>
      </p:sp>
    </p:spTree>
    <p:extLst>
      <p:ext uri="{BB962C8B-B14F-4D97-AF65-F5344CB8AC3E}">
        <p14:creationId xmlns:p14="http://schemas.microsoft.com/office/powerpoint/2010/main" val="332878425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For More Information:</a:t>
            </a:r>
            <a:endParaRPr lang="en-US" dirty="0"/>
          </a:p>
        </p:txBody>
      </p:sp>
      <p:sp>
        <p:nvSpPr>
          <p:cNvPr id="3" name="Content Placeholder 2"/>
          <p:cNvSpPr>
            <a:spLocks noGrp="1"/>
          </p:cNvSpPr>
          <p:nvPr>
            <p:ph idx="1"/>
          </p:nvPr>
        </p:nvSpPr>
        <p:spPr>
          <a:xfrm>
            <a:off x="457200" y="2151062"/>
            <a:ext cx="8229600" cy="4330699"/>
          </a:xfrm>
        </p:spPr>
        <p:txBody>
          <a:bodyPr>
            <a:normAutofit/>
          </a:bodyPr>
          <a:lstStyle/>
          <a:p>
            <a:endParaRPr lang="en-US" dirty="0" smtClean="0"/>
          </a:p>
          <a:p>
            <a:pPr algn="ctr"/>
            <a:r>
              <a:rPr lang="en-US" sz="2400" b="1" dirty="0" smtClean="0">
                <a:solidFill>
                  <a:srgbClr val="708F24"/>
                </a:solidFill>
              </a:rPr>
              <a:t>Climate Science Program</a:t>
            </a:r>
          </a:p>
          <a:p>
            <a:pPr algn="ctr"/>
            <a:r>
              <a:rPr lang="en-US" sz="2400" b="1" dirty="0" smtClean="0">
                <a:solidFill>
                  <a:srgbClr val="708F24"/>
                </a:solidFill>
              </a:rPr>
              <a:t>Iowa State University</a:t>
            </a:r>
          </a:p>
          <a:p>
            <a:pPr algn="ctr"/>
            <a:r>
              <a:rPr lang="en-US" sz="2000" dirty="0" smtClean="0">
                <a:hlinkClick r:id="rId2"/>
              </a:rPr>
              <a:t>http://climate.engineering.iastate.edu/</a:t>
            </a:r>
            <a:endParaRPr lang="en-US" sz="2000" dirty="0" smtClean="0"/>
          </a:p>
          <a:p>
            <a:pPr algn="ctr"/>
            <a:r>
              <a:rPr lang="en-US" sz="2000" dirty="0" err="1" smtClean="0">
                <a:solidFill>
                  <a:srgbClr val="FF0000"/>
                </a:solidFill>
              </a:rPr>
              <a:t>gstakle@iastate.edu</a:t>
            </a:r>
            <a:endParaRPr lang="en-US" sz="2000" dirty="0" smtClean="0">
              <a:solidFill>
                <a:srgbClr val="FF0000"/>
              </a:solidFill>
            </a:endParaRPr>
          </a:p>
          <a:p>
            <a:pPr algn="ctr"/>
            <a:endParaRPr lang="en-US" sz="2400" b="1" dirty="0" smtClean="0">
              <a:solidFill>
                <a:srgbClr val="708F24"/>
              </a:solidFill>
            </a:endParaRPr>
          </a:p>
          <a:p>
            <a:pPr algn="ctr"/>
            <a:r>
              <a:rPr lang="en-US" sz="2400" b="1" dirty="0" smtClean="0">
                <a:solidFill>
                  <a:srgbClr val="708F24"/>
                </a:solidFill>
              </a:rPr>
              <a:t>Iowa Flood Center</a:t>
            </a:r>
          </a:p>
          <a:p>
            <a:pPr algn="ctr"/>
            <a:r>
              <a:rPr lang="en-US" sz="2400" b="1" dirty="0" smtClean="0">
                <a:solidFill>
                  <a:srgbClr val="708F24"/>
                </a:solidFill>
              </a:rPr>
              <a:t>University of Iowa</a:t>
            </a:r>
          </a:p>
          <a:p>
            <a:pPr algn="ctr"/>
            <a:r>
              <a:rPr lang="en-US" sz="2000" dirty="0" smtClean="0">
                <a:hlinkClick r:id="rId3"/>
              </a:rPr>
              <a:t>http://www.iowafloodcenter.org/</a:t>
            </a:r>
            <a:endParaRPr lang="en-US" sz="2000" dirty="0" smtClean="0"/>
          </a:p>
          <a:p>
            <a:pPr algn="ctr"/>
            <a:r>
              <a:rPr lang="en-US" sz="2000" dirty="0" err="1" smtClean="0">
                <a:solidFill>
                  <a:srgbClr val="FF0000"/>
                </a:solidFill>
                <a:latin typeface="Geneva"/>
                <a:ea typeface="Geneva"/>
                <a:cs typeface="Geneva"/>
              </a:rPr>
              <a:t>witold-krajewski@uiowa.edu</a:t>
            </a:r>
            <a:endParaRPr lang="en-US" sz="2000" dirty="0" smtClean="0">
              <a:solidFill>
                <a:srgbClr val="FF0000"/>
              </a:solidFill>
            </a:endParaRPr>
          </a:p>
          <a:p>
            <a:endParaRPr lang="en-US" dirty="0"/>
          </a:p>
        </p:txBody>
      </p:sp>
    </p:spTree>
    <p:extLst>
      <p:ext uri="{BB962C8B-B14F-4D97-AF65-F5344CB8AC3E}">
        <p14:creationId xmlns:p14="http://schemas.microsoft.com/office/powerpoint/2010/main" val="5961097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295400"/>
            <a:ext cx="8686800" cy="1143000"/>
          </a:xfrm>
        </p:spPr>
        <p:txBody>
          <a:bodyPr>
            <a:normAutofit fontScale="90000"/>
          </a:bodyPr>
          <a:lstStyle/>
          <a:p>
            <a:pPr eaLnBrk="1" hangingPunct="1">
              <a:defRPr/>
            </a:pPr>
            <a:r>
              <a:rPr lang="en-US" sz="3800" b="1" dirty="0" smtClean="0">
                <a:latin typeface="Century Gothic" pitchFamily="-111" charset="0"/>
                <a:ea typeface="ＭＳ Ｐゴシック" pitchFamily="-111" charset="-128"/>
              </a:rPr>
              <a:t>Why does the Earth warm?</a:t>
            </a:r>
            <a:br>
              <a:rPr lang="en-US" sz="3800" b="1" dirty="0" smtClean="0">
                <a:latin typeface="Century Gothic" pitchFamily="-111" charset="0"/>
                <a:ea typeface="ＭＳ Ｐゴシック" pitchFamily="-111" charset="-128"/>
              </a:rPr>
            </a:br>
            <a:r>
              <a:rPr lang="en-US" sz="3800" b="1" dirty="0" smtClean="0">
                <a:latin typeface="Century Gothic" pitchFamily="-111" charset="0"/>
                <a:ea typeface="ＭＳ Ｐゴシック" pitchFamily="-111" charset="-128"/>
              </a:rPr>
              <a:t>1. Natural causes</a:t>
            </a:r>
          </a:p>
        </p:txBody>
      </p:sp>
      <p:sp>
        <p:nvSpPr>
          <p:cNvPr id="29699" name="Rectangle 3"/>
          <p:cNvSpPr>
            <a:spLocks noGrp="1" noChangeArrowheads="1"/>
          </p:cNvSpPr>
          <p:nvPr>
            <p:ph idx="1"/>
          </p:nvPr>
        </p:nvSpPr>
        <p:spPr>
          <a:xfrm>
            <a:off x="152400" y="3217866"/>
            <a:ext cx="5257800" cy="3072658"/>
          </a:xfrm>
        </p:spPr>
        <p:txBody>
          <a:bodyPr>
            <a:normAutofit lnSpcReduction="10000"/>
          </a:bodyPr>
          <a:lstStyle/>
          <a:p>
            <a:pPr eaLnBrk="1" hangingPunct="1">
              <a:buFont typeface="Wingdings 2" pitchFamily="-111" charset="2"/>
              <a:buNone/>
              <a:defRPr/>
            </a:pPr>
            <a:r>
              <a:rPr lang="en-US" b="1" dirty="0" smtClean="0">
                <a:latin typeface="Calibri" pitchFamily="-111" charset="0"/>
                <a:ea typeface="ＭＳ Ｐゴシック" pitchFamily="-111" charset="-128"/>
                <a:cs typeface="ＭＳ Ｐゴシック" pitchFamily="-111" charset="-128"/>
              </a:rPr>
              <a:t>THE GREENHOUSE EFFECT…</a:t>
            </a:r>
          </a:p>
          <a:p>
            <a:pPr eaLnBrk="1" hangingPunct="1">
              <a:buFont typeface="Arial" pitchFamily="-111" charset="0"/>
              <a:buChar char="•"/>
              <a:defRPr/>
            </a:pPr>
            <a:r>
              <a:rPr lang="en-US" b="1" dirty="0" smtClean="0">
                <a:latin typeface="Calibri" pitchFamily="-111" charset="0"/>
                <a:ea typeface="ＭＳ Ｐゴシック" pitchFamily="-111" charset="-128"/>
                <a:cs typeface="ＭＳ Ｐゴシック" pitchFamily="-111" charset="-128"/>
              </a:rPr>
              <a:t>…is 100% natural. </a:t>
            </a:r>
          </a:p>
          <a:p>
            <a:pPr lvl="1" eaLnBrk="1" hangingPunct="1">
              <a:buFont typeface="Arial" pitchFamily="-111" charset="0"/>
              <a:buChar char="–"/>
              <a:defRPr/>
            </a:pPr>
            <a:r>
              <a:rPr lang="en-US" sz="2400" b="1" dirty="0" smtClean="0">
                <a:latin typeface="Calibri" pitchFamily="-111" charset="0"/>
              </a:rPr>
              <a:t>Heat is trapped in the atmosphere.</a:t>
            </a:r>
          </a:p>
          <a:p>
            <a:pPr eaLnBrk="1" hangingPunct="1">
              <a:buFont typeface="Arial" pitchFamily="-111" charset="0"/>
              <a:buChar char="•"/>
              <a:defRPr/>
            </a:pPr>
            <a:r>
              <a:rPr lang="en-US" b="1" dirty="0" smtClean="0">
                <a:latin typeface="Calibri" pitchFamily="-111" charset="0"/>
                <a:ea typeface="ＭＳ Ｐゴシック" pitchFamily="-111" charset="-128"/>
                <a:cs typeface="ＭＳ Ｐゴシック" pitchFamily="-111" charset="-128"/>
              </a:rPr>
              <a:t>…sustains life on Earth.</a:t>
            </a:r>
          </a:p>
          <a:p>
            <a:pPr lvl="1" eaLnBrk="1" hangingPunct="1">
              <a:buFont typeface="Arial" pitchFamily="-111" charset="0"/>
              <a:buChar char="–"/>
              <a:defRPr/>
            </a:pPr>
            <a:r>
              <a:rPr lang="en-US" sz="2400" b="1" dirty="0" smtClean="0">
                <a:latin typeface="Calibri" pitchFamily="-111" charset="0"/>
              </a:rPr>
              <a:t>Keeps average temperatures at 12.8</a:t>
            </a:r>
            <a:r>
              <a:rPr lang="en-US" sz="2400" b="1" baseline="30000" dirty="0" smtClean="0">
                <a:latin typeface="Calibri" pitchFamily="-111" charset="0"/>
              </a:rPr>
              <a:t>o</a:t>
            </a:r>
            <a:r>
              <a:rPr lang="en-US" sz="2400" b="1" dirty="0" smtClean="0">
                <a:latin typeface="Calibri" pitchFamily="-111" charset="0"/>
              </a:rPr>
              <a:t>C </a:t>
            </a:r>
            <a:r>
              <a:rPr lang="en-US" sz="2400" b="1" dirty="0" smtClean="0">
                <a:solidFill>
                  <a:srgbClr val="FF0000"/>
                </a:solidFill>
                <a:latin typeface="Calibri" pitchFamily="-111" charset="0"/>
              </a:rPr>
              <a:t>(55</a:t>
            </a:r>
            <a:r>
              <a:rPr lang="en-US" sz="2400" b="1" baseline="30000" dirty="0" smtClean="0">
                <a:solidFill>
                  <a:srgbClr val="FF0000"/>
                </a:solidFill>
                <a:latin typeface="Calibri" pitchFamily="-111" charset="0"/>
              </a:rPr>
              <a:t>o</a:t>
            </a:r>
            <a:r>
              <a:rPr lang="en-US" sz="2400" b="1" dirty="0" smtClean="0">
                <a:solidFill>
                  <a:srgbClr val="FF0000"/>
                </a:solidFill>
                <a:latin typeface="Calibri" pitchFamily="-111" charset="0"/>
              </a:rPr>
              <a:t>F)</a:t>
            </a:r>
            <a:r>
              <a:rPr lang="en-US" sz="2400" b="1" dirty="0" smtClean="0">
                <a:latin typeface="Calibri" pitchFamily="-111" charset="0"/>
              </a:rPr>
              <a:t>, instead of –29</a:t>
            </a:r>
            <a:r>
              <a:rPr lang="en-US" sz="2400" b="1" baseline="30000" dirty="0" smtClean="0">
                <a:latin typeface="Calibri" pitchFamily="-111" charset="0"/>
              </a:rPr>
              <a:t>o</a:t>
            </a:r>
            <a:r>
              <a:rPr lang="en-US" sz="2400" b="1" dirty="0" smtClean="0">
                <a:latin typeface="Calibri" pitchFamily="-111" charset="0"/>
              </a:rPr>
              <a:t>C </a:t>
            </a:r>
            <a:r>
              <a:rPr lang="en-US" sz="2400" b="1" dirty="0" smtClean="0">
                <a:solidFill>
                  <a:srgbClr val="FF0000"/>
                </a:solidFill>
                <a:latin typeface="Calibri" pitchFamily="-111" charset="0"/>
              </a:rPr>
              <a:t>(-20</a:t>
            </a:r>
            <a:r>
              <a:rPr lang="en-US" sz="2400" b="1" baseline="30000" dirty="0" smtClean="0">
                <a:solidFill>
                  <a:srgbClr val="FF0000"/>
                </a:solidFill>
                <a:latin typeface="Calibri" pitchFamily="-111" charset="0"/>
              </a:rPr>
              <a:t>o</a:t>
            </a:r>
            <a:r>
              <a:rPr lang="en-US" sz="2400" b="1" dirty="0" smtClean="0">
                <a:solidFill>
                  <a:srgbClr val="FF0000"/>
                </a:solidFill>
                <a:latin typeface="Calibri" pitchFamily="-111" charset="0"/>
              </a:rPr>
              <a:t>F)</a:t>
            </a:r>
            <a:r>
              <a:rPr lang="en-US" sz="2400" b="1" dirty="0" smtClean="0">
                <a:latin typeface="Calibri" pitchFamily="-111" charset="0"/>
              </a:rPr>
              <a:t>.</a:t>
            </a:r>
          </a:p>
          <a:p>
            <a:pPr eaLnBrk="1" hangingPunct="1">
              <a:buFont typeface="Arial" pitchFamily="-111" charset="0"/>
              <a:buChar char="•"/>
              <a:defRPr/>
            </a:pPr>
            <a:endParaRPr lang="en-US" b="1" dirty="0" smtClean="0">
              <a:latin typeface="Calibri" pitchFamily="-111" charset="0"/>
              <a:ea typeface="ＭＳ Ｐゴシック" pitchFamily="-111" charset="-128"/>
              <a:cs typeface="ＭＳ Ｐゴシック" pitchFamily="-111" charset="-128"/>
            </a:endParaRPr>
          </a:p>
        </p:txBody>
      </p:sp>
      <p:pic>
        <p:nvPicPr>
          <p:cNvPr id="31748" name="Picture 5"/>
          <p:cNvPicPr>
            <a:picLocks noChangeAspect="1" noChangeArrowheads="1"/>
          </p:cNvPicPr>
          <p:nvPr/>
        </p:nvPicPr>
        <p:blipFill>
          <a:blip r:embed="rId3"/>
          <a:srcRect/>
          <a:stretch>
            <a:fillRect/>
          </a:stretch>
        </p:blipFill>
        <p:spPr bwMode="auto">
          <a:xfrm>
            <a:off x="5410200" y="1121938"/>
            <a:ext cx="3733800" cy="5736062"/>
          </a:xfrm>
          <a:prstGeom prst="rect">
            <a:avLst/>
          </a:prstGeom>
          <a:noFill/>
          <a:ln w="9525">
            <a:no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246593" y="2968376"/>
            <a:ext cx="5042840" cy="3889625"/>
          </a:xfrm>
        </p:spPr>
        <p:txBody>
          <a:bodyPr/>
          <a:lstStyle/>
          <a:p>
            <a:pPr eaLnBrk="1" hangingPunct="1">
              <a:buFont typeface="Wingdings 2" pitchFamily="-111" charset="2"/>
              <a:buNone/>
              <a:defRPr/>
            </a:pPr>
            <a:r>
              <a:rPr lang="en-US" sz="2400" b="1" dirty="0" smtClean="0">
                <a:latin typeface="Calibri" pitchFamily="-111" charset="0"/>
                <a:ea typeface="ＭＳ Ｐゴシック" pitchFamily="-111" charset="-128"/>
                <a:cs typeface="ＭＳ Ｐゴシック" pitchFamily="-111" charset="-128"/>
              </a:rPr>
              <a:t>THE </a:t>
            </a:r>
            <a:r>
              <a:rPr lang="en-US" sz="2400" b="1" u="sng" dirty="0" smtClean="0">
                <a:latin typeface="Calibri" pitchFamily="-111" charset="0"/>
                <a:ea typeface="ＭＳ Ｐゴシック" pitchFamily="-111" charset="-128"/>
                <a:cs typeface="ＭＳ Ｐゴシック" pitchFamily="-111" charset="-128"/>
              </a:rPr>
              <a:t>ENHANCED </a:t>
            </a:r>
            <a:r>
              <a:rPr lang="en-US" sz="2400" b="1" dirty="0" smtClean="0">
                <a:latin typeface="Calibri" pitchFamily="-111" charset="0"/>
                <a:ea typeface="ＭＳ Ｐゴシック" pitchFamily="-111" charset="-128"/>
                <a:cs typeface="ＭＳ Ｐゴシック" pitchFamily="-111" charset="-128"/>
              </a:rPr>
              <a:t>GREENHOUSE EFFECT</a:t>
            </a:r>
          </a:p>
          <a:p>
            <a:pPr eaLnBrk="1" hangingPunct="1">
              <a:buFont typeface="Wingdings 2" pitchFamily="-111" charset="2"/>
              <a:buNone/>
              <a:defRPr/>
            </a:pPr>
            <a:r>
              <a:rPr lang="en-US" sz="2400" b="1" dirty="0" smtClean="0">
                <a:latin typeface="Calibri" pitchFamily="-111" charset="0"/>
                <a:ea typeface="ＭＳ Ｐゴシック" pitchFamily="-111" charset="-128"/>
                <a:cs typeface="ＭＳ Ｐゴシック" pitchFamily="-111" charset="-128"/>
              </a:rPr>
              <a:t>(or GLOBAL WARMING)</a:t>
            </a:r>
          </a:p>
          <a:p>
            <a:pPr eaLnBrk="1" hangingPunct="1">
              <a:buFont typeface="Wingdings 2" pitchFamily="-111" charset="2"/>
              <a:buNone/>
              <a:defRPr/>
            </a:pPr>
            <a:endParaRPr lang="en-US" sz="2400" b="1" dirty="0" smtClean="0">
              <a:latin typeface="Calibri" pitchFamily="-111" charset="0"/>
              <a:ea typeface="ＭＳ Ｐゴシック" pitchFamily="-111" charset="-128"/>
              <a:cs typeface="ＭＳ Ｐゴシック" pitchFamily="-111" charset="-128"/>
            </a:endParaRPr>
          </a:p>
          <a:p>
            <a:pPr eaLnBrk="1" hangingPunct="1">
              <a:buFont typeface="Arial" pitchFamily="-111" charset="0"/>
              <a:buChar char="•"/>
              <a:defRPr/>
            </a:pPr>
            <a:r>
              <a:rPr lang="en-US" sz="2000" b="1" dirty="0" smtClean="0">
                <a:latin typeface="Calibri" pitchFamily="-111" charset="0"/>
                <a:ea typeface="ＭＳ Ｐゴシック" pitchFamily="-111" charset="-128"/>
                <a:cs typeface="ＭＳ Ｐゴシック" pitchFamily="-111" charset="-128"/>
              </a:rPr>
              <a:t>… is primarily human-induced:  </a:t>
            </a:r>
            <a:r>
              <a:rPr lang="en-US" sz="2000" b="1" dirty="0" smtClean="0">
                <a:latin typeface="Calibri" pitchFamily="-111" charset="0"/>
              </a:rPr>
              <a:t>We’re increasing heat-trapping gases in the atmosphere.</a:t>
            </a:r>
          </a:p>
          <a:p>
            <a:pPr eaLnBrk="1" hangingPunct="1">
              <a:buFont typeface="Arial" pitchFamily="-111" charset="0"/>
              <a:buChar char="•"/>
              <a:defRPr/>
            </a:pPr>
            <a:r>
              <a:rPr lang="en-US" sz="2000" b="1" dirty="0" smtClean="0">
                <a:latin typeface="Calibri" pitchFamily="-111" charset="0"/>
                <a:ea typeface="ＭＳ Ｐゴシック" pitchFamily="-111" charset="-128"/>
                <a:cs typeface="ＭＳ Ｐゴシック" pitchFamily="-111" charset="-128"/>
              </a:rPr>
              <a:t>… is like wrapping an extra blanket around the Earth.</a:t>
            </a:r>
          </a:p>
          <a:p>
            <a:pPr eaLnBrk="1" hangingPunct="1">
              <a:buFont typeface="Arial" pitchFamily="-111" charset="0"/>
              <a:buChar char="•"/>
              <a:defRPr/>
            </a:pPr>
            <a:endParaRPr lang="en-US" dirty="0" smtClean="0">
              <a:latin typeface="Calibri" pitchFamily="-111" charset="0"/>
              <a:ea typeface="ＭＳ Ｐゴシック" pitchFamily="-111" charset="-128"/>
              <a:cs typeface="ＭＳ Ｐゴシック" pitchFamily="-111" charset="-128"/>
            </a:endParaRPr>
          </a:p>
        </p:txBody>
      </p:sp>
      <p:pic>
        <p:nvPicPr>
          <p:cNvPr id="33795" name="Picture 6"/>
          <p:cNvPicPr>
            <a:picLocks noChangeAspect="1" noChangeArrowheads="1"/>
          </p:cNvPicPr>
          <p:nvPr/>
        </p:nvPicPr>
        <p:blipFill>
          <a:blip r:embed="rId3"/>
          <a:srcRect/>
          <a:stretch>
            <a:fillRect/>
          </a:stretch>
        </p:blipFill>
        <p:spPr bwMode="auto">
          <a:xfrm>
            <a:off x="5538860" y="1146597"/>
            <a:ext cx="3605140" cy="5711404"/>
          </a:xfrm>
          <a:prstGeom prst="rect">
            <a:avLst/>
          </a:prstGeom>
          <a:noFill/>
          <a:ln w="9525">
            <a:noFill/>
            <a:miter lim="800000"/>
            <a:headEnd/>
            <a:tailEnd/>
          </a:ln>
        </p:spPr>
      </p:pic>
      <p:sp>
        <p:nvSpPr>
          <p:cNvPr id="31748" name="Rectangle 2"/>
          <p:cNvSpPr>
            <a:spLocks noGrp="1" noChangeArrowheads="1"/>
          </p:cNvSpPr>
          <p:nvPr>
            <p:ph type="title"/>
          </p:nvPr>
        </p:nvSpPr>
        <p:spPr>
          <a:xfrm>
            <a:off x="0" y="1295400"/>
            <a:ext cx="8686800" cy="1143000"/>
          </a:xfrm>
        </p:spPr>
        <p:txBody>
          <a:bodyPr>
            <a:normAutofit fontScale="90000"/>
          </a:bodyPr>
          <a:lstStyle/>
          <a:p>
            <a:pPr eaLnBrk="1" hangingPunct="1">
              <a:defRPr/>
            </a:pPr>
            <a:r>
              <a:rPr lang="en-US" sz="3800" b="1" dirty="0" smtClean="0">
                <a:latin typeface="Century Gothic" pitchFamily="-111" charset="0"/>
                <a:ea typeface="ＭＳ Ｐゴシック" pitchFamily="-111" charset="-128"/>
              </a:rPr>
              <a:t>Why does the Earth warm?</a:t>
            </a:r>
            <a:br>
              <a:rPr lang="en-US" sz="3800" b="1" dirty="0" smtClean="0">
                <a:latin typeface="Century Gothic" pitchFamily="-111" charset="0"/>
                <a:ea typeface="ＭＳ Ｐゴシック" pitchFamily="-111" charset="-128"/>
              </a:rPr>
            </a:br>
            <a:r>
              <a:rPr lang="en-US" sz="3800" b="1" dirty="0" smtClean="0">
                <a:latin typeface="Century Gothic" pitchFamily="-111" charset="0"/>
                <a:ea typeface="ＭＳ Ｐゴシック" pitchFamily="-111" charset="-128"/>
              </a:rPr>
              <a:t>2. Human causes</a:t>
            </a: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7" name="Straight Arrow Connector 6"/>
          <p:cNvCxnSpPr>
            <a:cxnSpLocks noChangeShapeType="1"/>
          </p:cNvCxnSpPr>
          <p:nvPr/>
        </p:nvCxnSpPr>
        <p:spPr bwMode="auto">
          <a:xfrm rot="10800000">
            <a:off x="1905000" y="2352232"/>
            <a:ext cx="2780279" cy="653436"/>
          </a:xfrm>
          <a:prstGeom prst="straightConnector1">
            <a:avLst/>
          </a:prstGeom>
          <a:noFill/>
          <a:ln w="38100">
            <a:solidFill>
              <a:srgbClr val="B21524"/>
            </a:solidFill>
            <a:round/>
            <a:headEnd/>
            <a:tailEnd type="arrow" w="med" len="med"/>
          </a:ln>
        </p:spPr>
      </p:cxnSp>
      <p:cxnSp>
        <p:nvCxnSpPr>
          <p:cNvPr id="9" name="Straight Arrow Connector 8"/>
          <p:cNvCxnSpPr>
            <a:cxnSpLocks noChangeShapeType="1"/>
          </p:cNvCxnSpPr>
          <p:nvPr/>
        </p:nvCxnSpPr>
        <p:spPr bwMode="auto">
          <a:xfrm rot="10800000">
            <a:off x="1905003" y="2626077"/>
            <a:ext cx="2780276" cy="379590"/>
          </a:xfrm>
          <a:prstGeom prst="straightConnector1">
            <a:avLst/>
          </a:prstGeom>
          <a:noFill/>
          <a:ln w="38100">
            <a:solidFill>
              <a:srgbClr val="B21524"/>
            </a:solidFill>
            <a:round/>
            <a:headEnd/>
            <a:tailEnd type="arrow" w="med" len="med"/>
          </a:ln>
        </p:spPr>
      </p:cxnSp>
      <p:cxnSp>
        <p:nvCxnSpPr>
          <p:cNvPr id="11" name="Straight Arrow Connector 10"/>
          <p:cNvCxnSpPr>
            <a:cxnSpLocks noChangeShapeType="1"/>
          </p:cNvCxnSpPr>
          <p:nvPr/>
        </p:nvCxnSpPr>
        <p:spPr bwMode="auto">
          <a:xfrm rot="10800000">
            <a:off x="685801" y="2778477"/>
            <a:ext cx="3999479" cy="769056"/>
          </a:xfrm>
          <a:prstGeom prst="straightConnector1">
            <a:avLst/>
          </a:prstGeom>
          <a:noFill/>
          <a:ln w="38100">
            <a:solidFill>
              <a:srgbClr val="B21524"/>
            </a:solidFill>
            <a:round/>
            <a:headEnd/>
            <a:tailEnd type="arrow" w="med" len="med"/>
          </a:ln>
        </p:spPr>
      </p:cxn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1199</TotalTime>
  <Words>1644</Words>
  <Application>Microsoft Macintosh PowerPoint</Application>
  <PresentationFormat>On-screen Show (4:3)</PresentationFormat>
  <Paragraphs>285</Paragraphs>
  <Slides>56</Slides>
  <Notes>17</Notes>
  <HiddenSlides>0</HiddenSlides>
  <MMClips>0</MMClips>
  <ScaleCrop>false</ScaleCrop>
  <HeadingPairs>
    <vt:vector size="6" baseType="variant">
      <vt:variant>
        <vt:lpstr>Theme</vt:lpstr>
      </vt:variant>
      <vt:variant>
        <vt:i4>1</vt:i4>
      </vt:variant>
      <vt:variant>
        <vt:lpstr>Links</vt:lpstr>
      </vt:variant>
      <vt:variant>
        <vt:i4>8</vt:i4>
      </vt:variant>
      <vt:variant>
        <vt:lpstr>Slide Titles</vt:lpstr>
      </vt:variant>
      <vt:variant>
        <vt:i4>56</vt:i4>
      </vt:variant>
    </vt:vector>
  </HeadingPairs>
  <TitlesOfParts>
    <vt:vector size="65" baseType="lpstr">
      <vt:lpstr>Office Theme</vt:lpstr>
      <vt:lpstr>???</vt:lpstr>
      <vt:lpstr>???</vt:lpstr>
      <vt:lpstr>???</vt:lpstr>
      <vt:lpstr>???</vt:lpstr>
      <vt:lpstr>???</vt:lpstr>
      <vt:lpstr>???</vt:lpstr>
      <vt:lpstr>???</vt:lpstr>
      <vt:lpstr>???</vt:lpstr>
      <vt:lpstr>Responding to Climate Change: Avoiding the Unmanageable, Managing the Unavoidable </vt:lpstr>
      <vt:lpstr>Outline</vt:lpstr>
      <vt:lpstr> Climate change is one of the most important issues facing humanity </vt:lpstr>
      <vt:lpstr>PowerPoint Presentation</vt:lpstr>
      <vt:lpstr>Conditions today are unusual in the context of the last 2,000 years …</vt:lpstr>
      <vt:lpstr>Why does the Earth warm? 1. Natural causes</vt:lpstr>
      <vt:lpstr>Why does the Earth warm? 2. Human causes</vt:lpstr>
      <vt:lpstr>PowerPoint Presentation</vt:lpstr>
      <vt:lpstr>PowerPoint Presentation</vt:lpstr>
      <vt:lpstr>PowerPoint Presentation</vt:lpstr>
      <vt:lpstr>PowerPoint Presentation</vt:lpstr>
      <vt:lpstr>PowerPoint Presentation</vt:lpstr>
      <vt:lpstr>We have Moved Outside the Range of Historical Variation</vt:lpstr>
      <vt:lpstr>PowerPoint Presentation</vt:lpstr>
      <vt:lpstr>PowerPoint Presentation</vt:lpstr>
      <vt:lpstr>PowerPoint Presentation</vt:lpstr>
      <vt:lpstr>PowerPoint Presentation</vt:lpstr>
      <vt:lpstr>PowerPoint Presentation</vt:lpstr>
      <vt:lpstr>Projected Change in Precipitation: 2081-2099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Mean Summer (JJA) Dew-Point Temperatures for Des Moines, IA</vt:lpstr>
      <vt:lpstr>PowerPoint Presentation</vt:lpstr>
      <vt:lpstr>Iowa Agricultural Producers are Adapting to Climate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Long-Term Stabilization Profiles</vt:lpstr>
      <vt:lpstr>Long-Term Stabilization Profiles</vt:lpstr>
      <vt:lpstr>Long-Term Stabilization Profiles</vt:lpstr>
      <vt:lpstr>Summary</vt:lpstr>
      <vt:lpstr>For More Information:</vt:lpstr>
    </vt:vector>
  </TitlesOfParts>
  <Company>Iowa State University - ECM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ECM Staff</dc:creator>
  <cp:lastModifiedBy>Gene Takle</cp:lastModifiedBy>
  <cp:revision>88</cp:revision>
  <dcterms:created xsi:type="dcterms:W3CDTF">2011-01-26T00:22:31Z</dcterms:created>
  <dcterms:modified xsi:type="dcterms:W3CDTF">2012-11-15T07:58:29Z</dcterms:modified>
</cp:coreProperties>
</file>